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49"/>
  </p:notesMasterIdLst>
  <p:sldIdLst>
    <p:sldId id="256" r:id="rId2"/>
    <p:sldId id="305"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300" r:id="rId45"/>
    <p:sldId id="301" r:id="rId46"/>
    <p:sldId id="302" r:id="rId47"/>
    <p:sldId id="304"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48" y="4039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Participants </a:t>
            </a:r>
            <a:r>
              <a:rPr lang="en-US" sz="2400" dirty="0"/>
              <a:t>in </a:t>
            </a:r>
            <a:r>
              <a:rPr lang="en-US" sz="2400" dirty="0" smtClean="0"/>
              <a:t>Managing Transportation</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The </a:t>
            </a:r>
            <a:r>
              <a:rPr lang="en-US" sz="2400" dirty="0"/>
              <a:t>consignor is typically the seller of goods. The consignor may offer to move its freight to designated places for transportation.</a:t>
            </a:r>
          </a:p>
          <a:p>
            <a:pPr lvl="0"/>
            <a:r>
              <a:rPr lang="en-US" sz="2400" dirty="0" smtClean="0"/>
              <a:t>The </a:t>
            </a:r>
            <a:r>
              <a:rPr lang="en-US" sz="2400" dirty="0"/>
              <a:t>consignee is typically the buyer of the goods and receives the freight shipment.</a:t>
            </a:r>
          </a:p>
          <a:p>
            <a:pPr lvl="0"/>
            <a:r>
              <a:rPr lang="en-US" sz="2400" dirty="0" smtClean="0"/>
              <a:t>The </a:t>
            </a:r>
            <a:r>
              <a:rPr lang="en-US" sz="2400" dirty="0"/>
              <a:t>carrier is typically a transportation company responsible for transporting goods or people via land, sea, or air. </a:t>
            </a:r>
            <a:endParaRPr lang="en-US" sz="2400" dirty="0" smtClean="0"/>
          </a:p>
          <a:p>
            <a:pPr lvl="0"/>
            <a:r>
              <a:rPr lang="en-US" sz="2400" dirty="0" smtClean="0"/>
              <a:t>Transportation </a:t>
            </a:r>
            <a:r>
              <a:rPr lang="en-US" sz="2400" dirty="0"/>
              <a:t>infrastructure owners </a:t>
            </a:r>
            <a:r>
              <a:rPr lang="en-US" sz="2400" dirty="0" smtClean="0"/>
              <a:t>which can </a:t>
            </a:r>
            <a:r>
              <a:rPr lang="en-US" sz="2400" dirty="0"/>
              <a:t>be either publicly or privately owned entities</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10991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762000"/>
          </a:xfrm>
        </p:spPr>
        <p:txBody>
          <a:bodyPr>
            <a:noAutofit/>
          </a:bodyPr>
          <a:lstStyle/>
          <a:p>
            <a:pPr lvl="0"/>
            <a:r>
              <a:rPr lang="en-US" sz="2000" dirty="0"/>
              <a:t>Modes of Transportation </a:t>
            </a:r>
          </a:p>
        </p:txBody>
      </p:sp>
      <p:sp>
        <p:nvSpPr>
          <p:cNvPr id="7" name="Content Placeholder 6"/>
          <p:cNvSpPr>
            <a:spLocks noGrp="1"/>
          </p:cNvSpPr>
          <p:nvPr>
            <p:ph idx="1"/>
          </p:nvPr>
        </p:nvSpPr>
        <p:spPr>
          <a:xfrm>
            <a:off x="990600" y="762000"/>
            <a:ext cx="7696200" cy="1295400"/>
          </a:xfrm>
        </p:spPr>
        <p:txBody>
          <a:bodyPr>
            <a:noAutofit/>
          </a:bodyPr>
          <a:lstStyle/>
          <a:p>
            <a:pPr lvl="0"/>
            <a:r>
              <a:rPr lang="en-US" sz="1600" dirty="0" smtClean="0"/>
              <a:t>There </a:t>
            </a:r>
            <a:r>
              <a:rPr lang="en-US" sz="1600" dirty="0"/>
              <a:t>are two modes of transportation: basic and intermodal. </a:t>
            </a:r>
            <a:endParaRPr lang="en-US" sz="1600" dirty="0" smtClean="0"/>
          </a:p>
          <a:p>
            <a:pPr lvl="0"/>
            <a:r>
              <a:rPr lang="en-US" sz="1600" dirty="0" smtClean="0"/>
              <a:t>The </a:t>
            </a:r>
            <a:r>
              <a:rPr lang="en-US" sz="1600" dirty="0"/>
              <a:t>five basic modes are air, motor carriers (trucks), rail, water, and pipeline. </a:t>
            </a:r>
            <a:endParaRPr lang="en-US" sz="1600" dirty="0" smtClean="0"/>
          </a:p>
          <a:p>
            <a:pPr lvl="0"/>
            <a:r>
              <a:rPr lang="en-US" sz="1600" dirty="0" smtClean="0"/>
              <a:t>A sixth mode is intermodal transportation.  It is a combination of any of the five basic modes</a:t>
            </a:r>
            <a:r>
              <a:rPr lang="en-US" sz="1600" dirty="0" smtClean="0"/>
              <a:t>.</a:t>
            </a:r>
            <a:endParaRPr lang="en-US" sz="1600" dirty="0" smtClean="0"/>
          </a:p>
        </p:txBody>
      </p:sp>
      <p:sp>
        <p:nvSpPr>
          <p:cNvPr id="5" name="Slide Number Placeholder 4"/>
          <p:cNvSpPr>
            <a:spLocks noGrp="1"/>
          </p:cNvSpPr>
          <p:nvPr>
            <p:ph type="sldNum" sz="quarter" idx="12"/>
          </p:nvPr>
        </p:nvSpPr>
        <p:spPr>
          <a:xfrm>
            <a:off x="8683690" y="6613525"/>
            <a:ext cx="457200" cy="244475"/>
          </a:xfrm>
        </p:spPr>
        <p:txBody>
          <a:bodyPr/>
          <a:lstStyle/>
          <a:p>
            <a:fld id="{B6F15528-21DE-4FAA-801E-634DDDAF4B2B}" type="slidenum">
              <a:rPr lang="en-US" smtClean="0"/>
              <a:pPr/>
              <a:t>11</a:t>
            </a:fld>
            <a:endParaRPr lang="en-US" dirty="0"/>
          </a:p>
        </p:txBody>
      </p:sp>
      <p:sp>
        <p:nvSpPr>
          <p:cNvPr id="8" name="Footer Placeholder 3"/>
          <p:cNvSpPr>
            <a:spLocks noGrp="1"/>
          </p:cNvSpPr>
          <p:nvPr>
            <p:ph type="ftr" sz="quarter" idx="11"/>
          </p:nvPr>
        </p:nvSpPr>
        <p:spPr>
          <a:xfrm>
            <a:off x="609600" y="6553200"/>
            <a:ext cx="7010400" cy="293914"/>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1" y="1952397"/>
            <a:ext cx="6781800" cy="44860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39043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Air</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The </a:t>
            </a:r>
            <a:r>
              <a:rPr lang="en-US" sz="2400" dirty="0"/>
              <a:t>air mode of transportation is ideal when delivery speed or reliability is critical and the goods to be transported have a low weight-to-value ratio. </a:t>
            </a:r>
            <a:endParaRPr lang="en-US" sz="2400" dirty="0" smtClean="0"/>
          </a:p>
          <a:p>
            <a:pPr lvl="0"/>
            <a:r>
              <a:rPr lang="en-US" sz="2400" dirty="0" smtClean="0"/>
              <a:t>Fastest and the most expensive mode </a:t>
            </a:r>
            <a:r>
              <a:rPr lang="en-US" sz="2400" dirty="0"/>
              <a:t>of </a:t>
            </a:r>
            <a:r>
              <a:rPr lang="en-US" sz="2400" dirty="0" smtClean="0"/>
              <a:t>transportation</a:t>
            </a:r>
          </a:p>
          <a:p>
            <a:pPr lvl="0"/>
            <a:r>
              <a:rPr lang="en-US" sz="2400" dirty="0" smtClean="0"/>
              <a:t>Many </a:t>
            </a:r>
            <a:r>
              <a:rPr lang="en-US" sz="2400" dirty="0"/>
              <a:t>companies cannot afford to use </a:t>
            </a:r>
            <a:r>
              <a:rPr lang="en-US" sz="2400" dirty="0" smtClean="0"/>
              <a:t>it.</a:t>
            </a:r>
          </a:p>
          <a:p>
            <a:pPr lvl="0"/>
            <a:r>
              <a:rPr lang="en-US" sz="2400" dirty="0" smtClean="0"/>
              <a:t>Most </a:t>
            </a:r>
            <a:r>
              <a:rPr lang="en-US" sz="2400" dirty="0"/>
              <a:t>shippers and consignees </a:t>
            </a:r>
            <a:r>
              <a:rPr lang="en-US" sz="2400" dirty="0" smtClean="0"/>
              <a:t>are not </a:t>
            </a:r>
            <a:r>
              <a:rPr lang="en-US" sz="2400" dirty="0"/>
              <a:t>near </a:t>
            </a:r>
            <a:r>
              <a:rPr lang="en-US" sz="2400" dirty="0" smtClean="0"/>
              <a:t>airports.</a:t>
            </a:r>
          </a:p>
          <a:p>
            <a:pPr lvl="0"/>
            <a:r>
              <a:rPr lang="en-US" sz="2400" dirty="0" smtClean="0"/>
              <a:t>Many </a:t>
            </a:r>
            <a:r>
              <a:rPr lang="en-US" sz="2400" dirty="0"/>
              <a:t>products of small size but high-value, emergency shipments, or perishable goods, use air transportation.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7276746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Motor Carriers (Trucks)</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77</a:t>
            </a:r>
            <a:r>
              <a:rPr lang="en-US" sz="2400" dirty="0"/>
              <a:t>% of the total transportation costs in the U.S in 2014were motor-carrier costs</a:t>
            </a:r>
            <a:r>
              <a:rPr lang="en-US" sz="2400" dirty="0" smtClean="0"/>
              <a:t>.</a:t>
            </a:r>
          </a:p>
          <a:p>
            <a:pPr lvl="0"/>
            <a:r>
              <a:rPr lang="en-US" sz="2400" dirty="0" smtClean="0"/>
              <a:t>Motor </a:t>
            </a:r>
            <a:r>
              <a:rPr lang="en-US" sz="2400" dirty="0"/>
              <a:t>carrier shipping can be either less-than-truckload (LTL) or full truckload (FTL). </a:t>
            </a:r>
            <a:endParaRPr lang="en-US" sz="2400" dirty="0" smtClean="0"/>
          </a:p>
          <a:p>
            <a:pPr lvl="0"/>
            <a:r>
              <a:rPr lang="en-US" sz="2400" dirty="0" smtClean="0"/>
              <a:t>Less-than-truckload </a:t>
            </a:r>
            <a:r>
              <a:rPr lang="en-US" sz="2400" dirty="0"/>
              <a:t>shipping, as the name implies, refers to the transportation of freight that does not fill the full delivery-load capacity of a truck</a:t>
            </a:r>
            <a:r>
              <a:rPr lang="en-US" sz="2400" dirty="0" smtClean="0"/>
              <a:t>.</a:t>
            </a:r>
            <a:endParaRPr lang="en-US" sz="2400" dirty="0"/>
          </a:p>
          <a:p>
            <a:pPr lvl="0"/>
            <a:r>
              <a:rPr lang="en-US" sz="2400" dirty="0"/>
              <a:t>Full truckload shipping (FTL) involves transporting quantities of homogeneous goods that are large enough to fill the entire truck or a semi-trailer</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567972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Rail</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As </a:t>
            </a:r>
            <a:r>
              <a:rPr lang="en-US" sz="2400" dirty="0"/>
              <a:t>of 2014 the top seven railroads operating in North America generated total freight revenue of approximately $75.1 billion dollars.  </a:t>
            </a:r>
            <a:endParaRPr lang="en-US" sz="2400" dirty="0" smtClean="0"/>
          </a:p>
          <a:p>
            <a:pPr lvl="0"/>
            <a:r>
              <a:rPr lang="en-US" sz="2400" dirty="0" smtClean="0"/>
              <a:t>The </a:t>
            </a:r>
            <a:r>
              <a:rPr lang="en-US" sz="2400" dirty="0"/>
              <a:t>U.S. railroad industry is dominated by only four freight carriers: BNSF, CSX, Norfolk Southern, and Union Pacific. </a:t>
            </a:r>
            <a:endParaRPr lang="en-US" sz="2400" dirty="0" smtClean="0"/>
          </a:p>
          <a:p>
            <a:pPr lvl="0"/>
            <a:r>
              <a:rPr lang="en-US" sz="2400" dirty="0" smtClean="0"/>
              <a:t>Consequently, potential customers who rely on transporting freight via rail are faced with limited service options and pricing inflexibility.</a:t>
            </a:r>
          </a:p>
          <a:p>
            <a:pPr lvl="0"/>
            <a:r>
              <a:rPr lang="en-US" sz="2400" dirty="0" smtClean="0"/>
              <a:t>A </a:t>
            </a:r>
            <a:r>
              <a:rPr lang="en-US" sz="2400" dirty="0"/>
              <a:t>wide variety of products can be shipped via rail, but it is generally used to transport low-value, high-volume freight over long distances.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241335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Water</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The </a:t>
            </a:r>
            <a:r>
              <a:rPr lang="en-US" sz="2400" dirty="0"/>
              <a:t>water mode of transportation is used for both the domestic and international movement of freight. </a:t>
            </a:r>
            <a:endParaRPr lang="en-US" sz="2400" dirty="0" smtClean="0"/>
          </a:p>
          <a:p>
            <a:pPr lvl="0"/>
            <a:r>
              <a:rPr lang="en-US" sz="2400" dirty="0" smtClean="0"/>
              <a:t>The </a:t>
            </a:r>
            <a:r>
              <a:rPr lang="en-US" sz="2400" dirty="0"/>
              <a:t>primary advantage of water transportation is its ability to carry a heavy volume of cargo at relatively low cost compared to other modes of transportation. </a:t>
            </a:r>
            <a:endParaRPr lang="en-US" sz="2400" dirty="0" smtClean="0"/>
          </a:p>
          <a:p>
            <a:pPr lvl="0"/>
            <a:r>
              <a:rPr lang="en-US" sz="2400" dirty="0" smtClean="0"/>
              <a:t>It </a:t>
            </a:r>
            <a:r>
              <a:rPr lang="en-US" sz="2400" dirty="0"/>
              <a:t>also the safer compared to trucks and rail, which are not infrequently involved in vehicular crashes or derailments, and more energy efficient. </a:t>
            </a:r>
            <a:endParaRPr lang="en-US" sz="2400" dirty="0" smtClean="0"/>
          </a:p>
          <a:p>
            <a:pPr lvl="0"/>
            <a:r>
              <a:rPr lang="en-US" sz="2400" dirty="0" smtClean="0"/>
              <a:t>Third</a:t>
            </a:r>
            <a:r>
              <a:rPr lang="en-US" sz="2400" dirty="0"/>
              <a:t>, switching to water transportation reduces roadway congestion</a:t>
            </a:r>
            <a:r>
              <a:rPr lang="en-US" sz="2400" dirty="0" smtClean="0"/>
              <a:t>.</a:t>
            </a:r>
          </a:p>
          <a:p>
            <a:pPr lvl="0"/>
            <a:r>
              <a:rPr lang="en-US" sz="2400" dirty="0" smtClean="0"/>
              <a:t>The </a:t>
            </a:r>
            <a:r>
              <a:rPr lang="en-US" sz="2400" dirty="0"/>
              <a:t>major disadvantages of water transportation are long transit and delivery times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387267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Pipelines</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Pipelines </a:t>
            </a:r>
            <a:r>
              <a:rPr lang="en-US" sz="2400" dirty="0"/>
              <a:t>offer some distinct advantages. </a:t>
            </a:r>
            <a:endParaRPr lang="en-US" sz="2400" dirty="0" smtClean="0"/>
          </a:p>
          <a:p>
            <a:pPr lvl="0"/>
            <a:r>
              <a:rPr lang="en-US" sz="2400" dirty="0" smtClean="0"/>
              <a:t>First</a:t>
            </a:r>
            <a:r>
              <a:rPr lang="en-US" sz="2400" dirty="0"/>
              <a:t>, pipelines are one of the most cost-efficient modes of transportation. </a:t>
            </a:r>
            <a:endParaRPr lang="en-US" sz="2400" dirty="0" smtClean="0"/>
          </a:p>
          <a:p>
            <a:pPr lvl="0"/>
            <a:r>
              <a:rPr lang="en-US" sz="2400" dirty="0" smtClean="0"/>
              <a:t>Second</a:t>
            </a:r>
            <a:r>
              <a:rPr lang="en-US" sz="2400" dirty="0"/>
              <a:t>, pipelines are </a:t>
            </a:r>
            <a:r>
              <a:rPr lang="en-US" sz="2400" dirty="0" smtClean="0"/>
              <a:t>reliable. They </a:t>
            </a:r>
            <a:r>
              <a:rPr lang="en-US" sz="2400" dirty="0"/>
              <a:t>can transport large volumes of a product without interruption or intermediate handling</a:t>
            </a:r>
            <a:r>
              <a:rPr lang="en-US" sz="2400" dirty="0" smtClean="0"/>
              <a:t>.</a:t>
            </a:r>
          </a:p>
          <a:p>
            <a:pPr lvl="0"/>
            <a:r>
              <a:rPr lang="en-US" sz="2400" dirty="0" smtClean="0"/>
              <a:t>Third</a:t>
            </a:r>
            <a:r>
              <a:rPr lang="en-US" sz="2400" dirty="0"/>
              <a:t>, products transported through pipelines are generally very safe and secure</a:t>
            </a:r>
            <a:r>
              <a:rPr lang="en-US" sz="2400" dirty="0" smtClean="0"/>
              <a:t>.</a:t>
            </a:r>
          </a:p>
          <a:p>
            <a:pPr lvl="0"/>
            <a:r>
              <a:rPr lang="en-US" sz="2400" dirty="0" smtClean="0"/>
              <a:t>Pipelines </a:t>
            </a:r>
            <a:r>
              <a:rPr lang="en-US" sz="2400" dirty="0"/>
              <a:t>are only capable of carrying products that are liquids, liquefiable, or gaseous. </a:t>
            </a:r>
            <a:endParaRPr lang="en-US" sz="2400" dirty="0" smtClean="0"/>
          </a:p>
          <a:p>
            <a:pPr lvl="0"/>
            <a:r>
              <a:rPr lang="en-US" sz="2400" dirty="0" smtClean="0"/>
              <a:t>Pipelines </a:t>
            </a:r>
            <a:r>
              <a:rPr lang="en-US" sz="2400" dirty="0"/>
              <a:t>are also the slowest modes of transportation</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510448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Intermodal Transportation</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In this mode, </a:t>
            </a:r>
            <a:r>
              <a:rPr lang="en-US" sz="2400" dirty="0"/>
              <a:t>freight stored in containers is carried by two or more other modes of transportation</a:t>
            </a:r>
            <a:r>
              <a:rPr lang="en-US" sz="2400" dirty="0" smtClean="0"/>
              <a:t>.</a:t>
            </a:r>
          </a:p>
          <a:p>
            <a:pPr lvl="0"/>
            <a:r>
              <a:rPr lang="en-US" sz="2400" dirty="0" smtClean="0"/>
              <a:t>There </a:t>
            </a:r>
            <a:r>
              <a:rPr lang="en-US" sz="2400" dirty="0"/>
              <a:t>are </a:t>
            </a:r>
            <a:r>
              <a:rPr lang="en-US" sz="2400" dirty="0" smtClean="0"/>
              <a:t>different </a:t>
            </a:r>
            <a:r>
              <a:rPr lang="en-US" sz="2400" dirty="0"/>
              <a:t>types of intermodal containers, depending on the type of the freight to be moved. </a:t>
            </a:r>
            <a:endParaRPr lang="en-US" sz="2400" dirty="0" smtClean="0"/>
          </a:p>
          <a:p>
            <a:pPr lvl="0"/>
            <a:r>
              <a:rPr lang="en-US" sz="2400" dirty="0" smtClean="0"/>
              <a:t>The </a:t>
            </a:r>
            <a:r>
              <a:rPr lang="en-US" sz="2400" dirty="0"/>
              <a:t>major advantage of intermodal freight transportation is the flexibility it provides in moving goods. </a:t>
            </a:r>
            <a:endParaRPr lang="en-US" sz="2400" dirty="0" smtClean="0"/>
          </a:p>
          <a:p>
            <a:pPr lvl="0"/>
            <a:r>
              <a:rPr lang="en-US" sz="2400" dirty="0" smtClean="0"/>
              <a:t>A </a:t>
            </a:r>
            <a:r>
              <a:rPr lang="en-US" sz="2400" dirty="0"/>
              <a:t>disadvantage of intermodal transportation is the high cost that results from the type and the number of transportation modes used</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7007692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914400"/>
          </a:xfrm>
        </p:spPr>
        <p:txBody>
          <a:bodyPr>
            <a:noAutofit/>
          </a:bodyPr>
          <a:lstStyle/>
          <a:p>
            <a:r>
              <a:rPr lang="en-US" sz="2400" dirty="0"/>
              <a:t>Ranking the Five Basic Modes of Transportation in Terms of Performance</a:t>
            </a:r>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18</a:t>
            </a:fld>
            <a:endParaRPr lang="en-US" dirty="0"/>
          </a:p>
        </p:txBody>
      </p:sp>
      <p:sp>
        <p:nvSpPr>
          <p:cNvPr id="8" name="Footer Placeholder 3"/>
          <p:cNvSpPr>
            <a:spLocks noGrp="1"/>
          </p:cNvSpPr>
          <p:nvPr>
            <p:ph type="ftr" sz="quarter" idx="11"/>
          </p:nvPr>
        </p:nvSpPr>
        <p:spPr>
          <a:xfrm>
            <a:off x="609600" y="6613525"/>
            <a:ext cx="7010400" cy="244475"/>
          </a:xfrm>
        </p:spPr>
        <p:txBody>
          <a:bodyPr/>
          <a:lstStyle/>
          <a:p>
            <a:r>
              <a:rPr lang="en-US" smtClean="0"/>
              <a:t>Venkataraman &amp; Pinto, Operations Management, 1e. SAGE, 2018.</a:t>
            </a:r>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719840"/>
            <a:ext cx="8373325" cy="3599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872621" y="5319713"/>
            <a:ext cx="2140779" cy="276999"/>
          </a:xfrm>
          <a:prstGeom prst="rect">
            <a:avLst/>
          </a:prstGeom>
        </p:spPr>
        <p:txBody>
          <a:bodyPr wrap="none">
            <a:spAutoFit/>
          </a:bodyPr>
          <a:lstStyle/>
          <a:p>
            <a:r>
              <a:rPr lang="en-GB" sz="1200" dirty="0"/>
              <a:t>Legend: 5 = Best; 1 = Worst.</a:t>
            </a:r>
            <a:endParaRPr lang="en-GB" sz="1200" dirty="0"/>
          </a:p>
        </p:txBody>
      </p:sp>
    </p:spTree>
    <p:extLst>
      <p:ext uri="{BB962C8B-B14F-4D97-AF65-F5344CB8AC3E}">
        <p14:creationId xmlns:p14="http://schemas.microsoft.com/office/powerpoint/2010/main" val="32011382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609600"/>
          </a:xfrm>
        </p:spPr>
        <p:txBody>
          <a:bodyPr>
            <a:noAutofit/>
          </a:bodyPr>
          <a:lstStyle/>
          <a:p>
            <a:r>
              <a:rPr lang="en-US" sz="2000" dirty="0"/>
              <a:t>Transportation Network-Design Options</a:t>
            </a:r>
          </a:p>
        </p:txBody>
      </p:sp>
      <p:sp>
        <p:nvSpPr>
          <p:cNvPr id="7" name="Content Placeholder 6"/>
          <p:cNvSpPr>
            <a:spLocks noGrp="1"/>
          </p:cNvSpPr>
          <p:nvPr>
            <p:ph idx="1"/>
          </p:nvPr>
        </p:nvSpPr>
        <p:spPr>
          <a:xfrm>
            <a:off x="609600" y="1447800"/>
            <a:ext cx="2667000" cy="3314700"/>
          </a:xfrm>
        </p:spPr>
        <p:txBody>
          <a:bodyPr>
            <a:noAutofit/>
          </a:bodyPr>
          <a:lstStyle/>
          <a:p>
            <a:pPr lvl="0"/>
            <a:r>
              <a:rPr lang="en-US" sz="1400" dirty="0" smtClean="0"/>
              <a:t>Direct </a:t>
            </a:r>
            <a:r>
              <a:rPr lang="en-US" sz="1400" dirty="0"/>
              <a:t>Shipments</a:t>
            </a:r>
          </a:p>
          <a:p>
            <a:pPr lvl="0"/>
            <a:r>
              <a:rPr lang="en-US" sz="1400" dirty="0" smtClean="0"/>
              <a:t>Direct </a:t>
            </a:r>
            <a:r>
              <a:rPr lang="en-US" sz="1400" dirty="0"/>
              <a:t>Shipments with Milk Runs</a:t>
            </a:r>
          </a:p>
          <a:p>
            <a:pPr lvl="0"/>
            <a:r>
              <a:rPr lang="en-US" sz="1400" dirty="0" smtClean="0"/>
              <a:t>Shipments </a:t>
            </a:r>
            <a:r>
              <a:rPr lang="en-US" sz="1400" dirty="0"/>
              <a:t>Using a Central Distribution Center</a:t>
            </a:r>
          </a:p>
          <a:p>
            <a:pPr lvl="0"/>
            <a:r>
              <a:rPr lang="en-US" sz="1400" dirty="0" smtClean="0"/>
              <a:t>Shipments </a:t>
            </a:r>
            <a:r>
              <a:rPr lang="en-US" sz="1400" dirty="0"/>
              <a:t>Using DCs and Milk Runs</a:t>
            </a:r>
          </a:p>
          <a:p>
            <a:pPr lvl="0"/>
            <a:r>
              <a:rPr lang="en-US" sz="1400" dirty="0" smtClean="0"/>
              <a:t>A </a:t>
            </a:r>
            <a:r>
              <a:rPr lang="en-US" sz="1400" dirty="0"/>
              <a:t>company can choose a combination of the design options depending on the product and its demand in different locations</a:t>
            </a:r>
            <a:r>
              <a:rPr lang="en-US" sz="1400" dirty="0" smtClean="0"/>
              <a:t>.</a:t>
            </a:r>
            <a:endParaRPr lang="en-US" sz="1400" dirty="0" smtClean="0"/>
          </a:p>
        </p:txBody>
      </p:sp>
      <p:sp>
        <p:nvSpPr>
          <p:cNvPr id="5" name="Slide Number Placeholder 4"/>
          <p:cNvSpPr>
            <a:spLocks noGrp="1"/>
          </p:cNvSpPr>
          <p:nvPr>
            <p:ph type="sldNum" sz="quarter" idx="12"/>
          </p:nvPr>
        </p:nvSpPr>
        <p:spPr>
          <a:xfrm>
            <a:off x="8682135" y="6629400"/>
            <a:ext cx="457200" cy="228600"/>
          </a:xfrm>
        </p:spPr>
        <p:txBody>
          <a:bodyPr/>
          <a:lstStyle/>
          <a:p>
            <a:fld id="{B6F15528-21DE-4FAA-801E-634DDDAF4B2B}" type="slidenum">
              <a:rPr lang="en-US" smtClean="0"/>
              <a:pPr/>
              <a:t>19</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533399"/>
            <a:ext cx="5791200" cy="5002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533900" y="5536163"/>
            <a:ext cx="3429000" cy="830997"/>
          </a:xfrm>
          <a:prstGeom prst="rect">
            <a:avLst/>
          </a:prstGeom>
        </p:spPr>
        <p:txBody>
          <a:bodyPr wrap="square">
            <a:spAutoFit/>
          </a:bodyPr>
          <a:lstStyle/>
          <a:p>
            <a:r>
              <a:rPr lang="en-GB" sz="1200" dirty="0"/>
              <a:t>SOURCE: Chopra, S., &amp; </a:t>
            </a:r>
            <a:r>
              <a:rPr lang="en-GB" sz="1200" dirty="0" err="1"/>
              <a:t>Meindl</a:t>
            </a:r>
            <a:r>
              <a:rPr lang="en-GB" sz="1200" dirty="0"/>
              <a:t>, P. (2010). Supply chain management: Strategy, planning, and operation (4th ed., </a:t>
            </a:r>
            <a:r>
              <a:rPr lang="en-GB" sz="1200" dirty="0" err="1"/>
              <a:t>ch.</a:t>
            </a:r>
            <a:r>
              <a:rPr lang="en-GB" sz="1200" dirty="0"/>
              <a:t> 13, pp. 371–375). Upper Saddle River, NJ: Prentice-Hall.</a:t>
            </a:r>
            <a:endParaRPr lang="en-GB" sz="1200" dirty="0"/>
          </a:p>
        </p:txBody>
      </p:sp>
    </p:spTree>
    <p:extLst>
      <p:ext uri="{BB962C8B-B14F-4D97-AF65-F5344CB8AC3E}">
        <p14:creationId xmlns:p14="http://schemas.microsoft.com/office/powerpoint/2010/main" val="1615874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86800" y="6629400"/>
            <a:ext cx="457200" cy="228600"/>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Chapter 11: </a:t>
            </a:r>
            <a:br>
              <a:rPr lang="en-US" cap="none" dirty="0" smtClean="0"/>
            </a:br>
            <a:r>
              <a:rPr lang="en-US" cap="none" dirty="0" smtClean="0"/>
              <a:t>Logistics Management</a:t>
            </a:r>
            <a:endParaRPr lang="en-US" cap="none" dirty="0"/>
          </a:p>
        </p:txBody>
      </p:sp>
      <p:sp>
        <p:nvSpPr>
          <p:cNvPr id="2" name="Footer Placeholder 1"/>
          <p:cNvSpPr>
            <a:spLocks noGrp="1"/>
          </p:cNvSpPr>
          <p:nvPr>
            <p:ph type="ftr" sz="quarter" idx="11"/>
          </p:nvPr>
        </p:nvSpPr>
        <p:spPr>
          <a:xfrm>
            <a:off x="0" y="6629400"/>
            <a:ext cx="7278687" cy="256592"/>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8057971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Packaging</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Packaging </a:t>
            </a:r>
            <a:r>
              <a:rPr lang="en-US" sz="2400" dirty="0"/>
              <a:t>is the process of enclosing or protecting goods for transportation and </a:t>
            </a:r>
            <a:r>
              <a:rPr lang="en-US" sz="2400" dirty="0" smtClean="0"/>
              <a:t>for distribution, storage, sale, and use. </a:t>
            </a:r>
          </a:p>
          <a:p>
            <a:pPr lvl="0"/>
            <a:r>
              <a:rPr lang="en-US" sz="2400" dirty="0" smtClean="0"/>
              <a:t>Various packaging functions:</a:t>
            </a:r>
            <a:endParaRPr lang="en-US" sz="2400" dirty="0"/>
          </a:p>
          <a:p>
            <a:pPr lvl="1"/>
            <a:r>
              <a:rPr lang="en-US" sz="2000" dirty="0" smtClean="0"/>
              <a:t>Protection</a:t>
            </a:r>
          </a:p>
          <a:p>
            <a:pPr lvl="1"/>
            <a:r>
              <a:rPr lang="en-US" sz="2000" dirty="0" smtClean="0"/>
              <a:t>Efficiency</a:t>
            </a:r>
          </a:p>
          <a:p>
            <a:pPr lvl="1"/>
            <a:r>
              <a:rPr lang="en-US" sz="2000" dirty="0" smtClean="0"/>
              <a:t>Information Dissemination</a:t>
            </a:r>
          </a:p>
          <a:p>
            <a:pPr lvl="1"/>
            <a:r>
              <a:rPr lang="en-US" sz="2000" dirty="0" smtClean="0"/>
              <a:t>Promotion</a:t>
            </a:r>
          </a:p>
          <a:p>
            <a:pPr lvl="1"/>
            <a:r>
              <a:rPr lang="en-US" sz="2000" dirty="0" smtClean="0"/>
              <a:t>Security</a:t>
            </a:r>
          </a:p>
          <a:p>
            <a:pPr lvl="1"/>
            <a:r>
              <a:rPr lang="en-US" sz="2000" dirty="0" smtClean="0"/>
              <a:t>Convenience</a:t>
            </a:r>
          </a:p>
          <a:p>
            <a:pPr lvl="1"/>
            <a:r>
              <a:rPr lang="en-US" sz="2000" dirty="0" smtClean="0"/>
              <a:t>Controlled Usage</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61635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Packaging Factors</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The </a:t>
            </a:r>
            <a:r>
              <a:rPr lang="en-US" sz="2400" dirty="0"/>
              <a:t>various physical, chemical, and microbiological characteristics of the product and the severity (such as heat or humidity) of the distribution environment affect packaging choices. </a:t>
            </a:r>
            <a:endParaRPr lang="en-US" sz="2400" dirty="0" smtClean="0"/>
          </a:p>
          <a:p>
            <a:pPr lvl="0"/>
            <a:r>
              <a:rPr lang="en-US" sz="2400" dirty="0" smtClean="0"/>
              <a:t>The </a:t>
            </a:r>
            <a:r>
              <a:rPr lang="en-US" sz="2400" dirty="0"/>
              <a:t>size and shape of products and how they are packaged for shipment has a direct impact on the number of goods that can be transported in a single load. </a:t>
            </a:r>
            <a:endParaRPr lang="en-US" sz="2400" dirty="0" smtClean="0"/>
          </a:p>
          <a:p>
            <a:pPr lvl="0"/>
            <a:r>
              <a:rPr lang="en-US" sz="2400" dirty="0" smtClean="0"/>
              <a:t>Packaging </a:t>
            </a:r>
            <a:r>
              <a:rPr lang="en-US" sz="2400" dirty="0"/>
              <a:t>inefficiencies are also caused by excessive use of packaging materials that are not recycled or reused, leading to waste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346139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Packaging Types</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Primary </a:t>
            </a:r>
            <a:r>
              <a:rPr lang="en-US" sz="2400" dirty="0"/>
              <a:t>packaging is the material that covers and holds the product and is in direct contact with its contents. </a:t>
            </a:r>
            <a:endParaRPr lang="en-US" sz="2400" dirty="0" smtClean="0"/>
          </a:p>
          <a:p>
            <a:pPr lvl="0"/>
            <a:r>
              <a:rPr lang="en-US" sz="2400" dirty="0" smtClean="0"/>
              <a:t>Secondary </a:t>
            </a:r>
            <a:r>
              <a:rPr lang="en-US" sz="2400" dirty="0"/>
              <a:t>packaging are outer wrappings that envelop and protect primary packages. </a:t>
            </a:r>
            <a:endParaRPr lang="en-US" sz="2400" dirty="0" smtClean="0"/>
          </a:p>
          <a:p>
            <a:pPr lvl="0"/>
            <a:r>
              <a:rPr lang="en-US" sz="2400" dirty="0" smtClean="0"/>
              <a:t>Tertiary </a:t>
            </a:r>
            <a:r>
              <a:rPr lang="en-US" sz="2400" dirty="0"/>
              <a:t>packaging typically involves the grouping of secondary packaging for the purposes of protecting and bulk handling products during storage and transportation. </a:t>
            </a:r>
            <a:endParaRPr lang="en-US" sz="2400" dirty="0" smtClean="0"/>
          </a:p>
          <a:p>
            <a:pPr lvl="0"/>
            <a:r>
              <a:rPr lang="en-US" sz="2400" dirty="0" smtClean="0"/>
              <a:t>The </a:t>
            </a:r>
            <a:r>
              <a:rPr lang="en-US" sz="2400" dirty="0"/>
              <a:t>most commonly seen tertiary packages are the corrugated brown boxes and large pallets of shrink-wrapped boxes.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3534343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Package Labeling</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Package </a:t>
            </a:r>
            <a:r>
              <a:rPr lang="en-US" sz="2400" dirty="0"/>
              <a:t>labels are used to promote products, provide information about them, and track them once they have been shipped. </a:t>
            </a:r>
            <a:endParaRPr lang="en-US" sz="2400" dirty="0" smtClean="0"/>
          </a:p>
          <a:p>
            <a:pPr lvl="0"/>
            <a:r>
              <a:rPr lang="en-US" sz="2400" dirty="0" smtClean="0"/>
              <a:t>The </a:t>
            </a:r>
            <a:r>
              <a:rPr lang="en-US" sz="2400" dirty="0"/>
              <a:t>retail and logistics industries use bar codes, universal product codes (UPC), and RFID labels for automatic identification and information management of products.  </a:t>
            </a:r>
            <a:endParaRPr lang="en-US" sz="2400" dirty="0" smtClean="0"/>
          </a:p>
          <a:p>
            <a:pPr lvl="0"/>
            <a:r>
              <a:rPr lang="en-US" sz="2400" dirty="0" smtClean="0"/>
              <a:t>Package </a:t>
            </a:r>
            <a:r>
              <a:rPr lang="en-US" sz="2400" dirty="0"/>
              <a:t>carriers have developed their own coding schemes for tracking packages. </a:t>
            </a:r>
            <a:endParaRPr lang="en-US" sz="2400" dirty="0" smtClean="0"/>
          </a:p>
          <a:p>
            <a:pPr lvl="0"/>
            <a:r>
              <a:rPr lang="en-US" sz="2400" dirty="0" smtClean="0"/>
              <a:t>United </a:t>
            </a:r>
            <a:r>
              <a:rPr lang="en-US" sz="2400" dirty="0"/>
              <a:t>Parcel Service (</a:t>
            </a:r>
            <a:r>
              <a:rPr lang="en-US" sz="2400" dirty="0" smtClean="0"/>
              <a:t>UPS) </a:t>
            </a:r>
            <a:r>
              <a:rPr lang="en-US" sz="2400" dirty="0"/>
              <a:t>uses a coding scheme known as </a:t>
            </a:r>
            <a:r>
              <a:rPr lang="en-US" sz="2400" dirty="0" err="1"/>
              <a:t>MaxiCode</a:t>
            </a:r>
            <a:r>
              <a:rPr lang="en-US" sz="2400" dirty="0"/>
              <a:t> 2-D for package tracking. </a:t>
            </a:r>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5646483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Materials Handling</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Materials </a:t>
            </a:r>
            <a:r>
              <a:rPr lang="en-US" sz="2400" dirty="0"/>
              <a:t>handling refers to the short-distance movement, storage, control, and protection of materials and of people within a plant or a warehousing facility. </a:t>
            </a:r>
            <a:endParaRPr lang="en-US" sz="2400" dirty="0" smtClean="0"/>
          </a:p>
          <a:p>
            <a:pPr lvl="0"/>
            <a:r>
              <a:rPr lang="en-US" sz="2400" dirty="0" smtClean="0"/>
              <a:t>Materials </a:t>
            </a:r>
            <a:r>
              <a:rPr lang="en-US" sz="2400" dirty="0"/>
              <a:t>handling costs are a significant portion of overall logistics </a:t>
            </a:r>
            <a:r>
              <a:rPr lang="en-US" sz="2400" dirty="0" smtClean="0"/>
              <a:t>costs.</a:t>
            </a:r>
          </a:p>
          <a:p>
            <a:pPr lvl="0"/>
            <a:r>
              <a:rPr lang="en-US" sz="2400" dirty="0" smtClean="0"/>
              <a:t>Poor </a:t>
            </a:r>
            <a:r>
              <a:rPr lang="en-US" sz="2400" dirty="0"/>
              <a:t>materials handling is the main cause of product damage</a:t>
            </a:r>
            <a:r>
              <a:rPr lang="en-US" sz="2400" dirty="0" smtClean="0"/>
              <a:t>.</a:t>
            </a:r>
          </a:p>
          <a:p>
            <a:pPr lvl="0"/>
            <a:r>
              <a:rPr lang="en-US" sz="2400" dirty="0" smtClean="0"/>
              <a:t>Poor </a:t>
            </a:r>
            <a:r>
              <a:rPr lang="en-US" sz="2400" dirty="0"/>
              <a:t>materials handling is a major cause of injuries to workers, accounting for about 21% of permanent disabilities and over 25% of temporary disabilities.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979552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Equipment </a:t>
            </a:r>
            <a:r>
              <a:rPr lang="en-US" sz="2400" dirty="0" smtClean="0"/>
              <a:t>Used </a:t>
            </a:r>
            <a:r>
              <a:rPr lang="en-US" sz="2400" dirty="0"/>
              <a:t>in </a:t>
            </a:r>
            <a:r>
              <a:rPr lang="en-US" sz="2400" dirty="0" smtClean="0"/>
              <a:t>Materials-Handling </a:t>
            </a:r>
            <a:r>
              <a:rPr lang="en-US" sz="2400" dirty="0"/>
              <a:t>S</a:t>
            </a:r>
            <a:r>
              <a:rPr lang="en-US" sz="2400" dirty="0" smtClean="0"/>
              <a:t>ystems</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Storage </a:t>
            </a:r>
            <a:r>
              <a:rPr lang="en-US" sz="2400" dirty="0"/>
              <a:t>and Handling </a:t>
            </a:r>
            <a:r>
              <a:rPr lang="en-US" sz="2400" dirty="0" smtClean="0"/>
              <a:t>Equipment is used for the temporary storage and handling of materials prior to their long-term storage for shipment or in a warehouse.</a:t>
            </a:r>
          </a:p>
          <a:p>
            <a:pPr lvl="0"/>
            <a:r>
              <a:rPr lang="en-US" sz="2400" dirty="0" smtClean="0"/>
              <a:t>Engineered Systems use computer-aided materials-handling equipment.</a:t>
            </a:r>
          </a:p>
          <a:p>
            <a:pPr lvl="0"/>
            <a:r>
              <a:rPr lang="en-US" sz="2400" dirty="0" smtClean="0"/>
              <a:t>Bulk Materials-Handling Equipment is used for storing, handling, and transporting large quantities of loose or packaged bulk materials</a:t>
            </a:r>
          </a:p>
          <a:p>
            <a:pPr lvl="0"/>
            <a:r>
              <a:rPr lang="en-US" sz="2400" dirty="0" smtClean="0"/>
              <a:t>Industrial Trucks such </a:t>
            </a:r>
            <a:r>
              <a:rPr lang="en-US" sz="2400" dirty="0"/>
              <a:t>as pallet trucks, forklifts, platform trucks, hand trucks, and cranes can be used to move and transport goods and materials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3446580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Warehousing Management</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Warehouses </a:t>
            </a:r>
            <a:r>
              <a:rPr lang="en-US" sz="2400" dirty="0"/>
              <a:t>can be categorized as supply warehouses, cross-docking warehouses, or distribution centers. </a:t>
            </a:r>
            <a:endParaRPr lang="en-US" sz="2400" dirty="0" smtClean="0"/>
          </a:p>
          <a:p>
            <a:pPr lvl="0"/>
            <a:r>
              <a:rPr lang="en-US" sz="2400" dirty="0" smtClean="0"/>
              <a:t>Reasons to use warehousing:</a:t>
            </a:r>
          </a:p>
          <a:p>
            <a:pPr lvl="0"/>
            <a:r>
              <a:rPr lang="en-US" sz="2400" dirty="0" smtClean="0"/>
              <a:t>Using </a:t>
            </a:r>
            <a:r>
              <a:rPr lang="en-US" sz="2400" dirty="0"/>
              <a:t>a warehouse enables companies to regulate the rate of flow of goods between production and consumption </a:t>
            </a:r>
            <a:r>
              <a:rPr lang="en-US" sz="2400" dirty="0" smtClean="0"/>
              <a:t>points.</a:t>
            </a:r>
          </a:p>
          <a:p>
            <a:pPr lvl="0"/>
            <a:r>
              <a:rPr lang="en-US" sz="2400" dirty="0" smtClean="0"/>
              <a:t>Businesses </a:t>
            </a:r>
            <a:r>
              <a:rPr lang="en-US" sz="2400" dirty="0"/>
              <a:t>frequently purchase and store large quantities of goods from their suppliers because they anticipate a scarcity of the goods or increase in their prices, or because the buyers get volume discounts from producers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151166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Warehouse Functions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Order Picking</a:t>
            </a:r>
          </a:p>
          <a:p>
            <a:pPr lvl="0"/>
            <a:r>
              <a:rPr lang="en-US" sz="2400" dirty="0" smtClean="0"/>
              <a:t>Inventory Management</a:t>
            </a:r>
          </a:p>
          <a:p>
            <a:pPr lvl="0"/>
            <a:r>
              <a:rPr lang="en-US" sz="2400" dirty="0" smtClean="0"/>
              <a:t>Consolidation</a:t>
            </a:r>
          </a:p>
          <a:p>
            <a:pPr lvl="0"/>
            <a:r>
              <a:rPr lang="en-US" sz="2400" dirty="0" smtClean="0"/>
              <a:t>Bulk Breaking</a:t>
            </a:r>
          </a:p>
          <a:p>
            <a:pPr lvl="0"/>
            <a:r>
              <a:rPr lang="en-US" sz="2400" dirty="0" smtClean="0"/>
              <a:t>Cross-Docking</a:t>
            </a:r>
          </a:p>
          <a:p>
            <a:pPr lvl="0"/>
            <a:r>
              <a:rPr lang="en-US" sz="2400" dirty="0" smtClean="0"/>
              <a:t>Assembly</a:t>
            </a:r>
          </a:p>
          <a:p>
            <a:pPr lvl="0"/>
            <a:r>
              <a:rPr lang="en-US" sz="2400" dirty="0" smtClean="0"/>
              <a:t>Packaging </a:t>
            </a:r>
            <a:r>
              <a:rPr lang="en-US" sz="2400" dirty="0"/>
              <a:t>and </a:t>
            </a:r>
            <a:r>
              <a:rPr lang="en-US" sz="2400" dirty="0" smtClean="0"/>
              <a:t>Labeling</a:t>
            </a:r>
          </a:p>
          <a:p>
            <a:pPr lvl="0"/>
            <a:r>
              <a:rPr lang="en-US" sz="2400" dirty="0" smtClean="0"/>
              <a:t>Reverse Logistics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354285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Warehouses Types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Public </a:t>
            </a:r>
            <a:r>
              <a:rPr lang="en-US" sz="2400" dirty="0"/>
              <a:t>warehouses charge clients a certain fee to store their goods, depending on the volume of warehouse space used and any additional warehouse services that the clients desire.  </a:t>
            </a:r>
          </a:p>
          <a:p>
            <a:pPr lvl="0"/>
            <a:r>
              <a:rPr lang="en-US" sz="2400" dirty="0"/>
              <a:t>Contract warehouses, like public warehouses, charge their clients a fee for leasing their facilities</a:t>
            </a:r>
            <a:r>
              <a:rPr lang="en-US" sz="2400" dirty="0" smtClean="0"/>
              <a:t>.</a:t>
            </a:r>
          </a:p>
          <a:p>
            <a:pPr lvl="0"/>
            <a:r>
              <a:rPr lang="en-US" sz="2400" dirty="0" smtClean="0"/>
              <a:t>Private </a:t>
            </a:r>
            <a:r>
              <a:rPr lang="en-US" sz="2400" dirty="0"/>
              <a:t>warehouses are typically owned and operated by firms producing or owning the goods.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086888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Inventory Management</a:t>
            </a:r>
            <a:endParaRPr lang="en-US" sz="2400" dirty="0"/>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Many </a:t>
            </a:r>
            <a:r>
              <a:rPr lang="en-US" sz="2400" dirty="0"/>
              <a:t>logistics decisions such as the location and number of warehouses, modes of transportation, and materials handling requirements depend on how a company manages its inventory. </a:t>
            </a:r>
            <a:endParaRPr lang="en-US" sz="2400" dirty="0" smtClean="0"/>
          </a:p>
          <a:p>
            <a:pPr lvl="0"/>
            <a:r>
              <a:rPr lang="en-US" sz="2400" dirty="0" smtClean="0"/>
              <a:t>Inventories </a:t>
            </a:r>
            <a:r>
              <a:rPr lang="en-US" sz="2400" dirty="0"/>
              <a:t>account for a significant portion of a company’s operational and supply chain costs</a:t>
            </a:r>
            <a:r>
              <a:rPr lang="en-US" sz="2400" dirty="0" smtClean="0"/>
              <a:t>.</a:t>
            </a:r>
          </a:p>
          <a:p>
            <a:pPr lvl="0"/>
            <a:r>
              <a:rPr lang="en-US" sz="2400" dirty="0" smtClean="0"/>
              <a:t>Low </a:t>
            </a:r>
            <a:r>
              <a:rPr lang="en-US" sz="2400" dirty="0"/>
              <a:t>levels of inventory will lower a company’s costs, but the firm may not be able to meet the demand by customers or their delivery expectations because of inventory </a:t>
            </a:r>
            <a:r>
              <a:rPr lang="en-US" sz="2400" dirty="0" smtClean="0"/>
              <a:t>shortages.</a:t>
            </a:r>
          </a:p>
          <a:p>
            <a:pPr lvl="0"/>
            <a:r>
              <a:rPr lang="en-US" sz="2400" dirty="0" smtClean="0"/>
              <a:t>Tools </a:t>
            </a:r>
            <a:r>
              <a:rPr lang="en-US" sz="2400" dirty="0"/>
              <a:t>such as RFID and GPS can be very useful in inventory management as tracking and tracing items.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745477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Identify </a:t>
            </a:r>
            <a:r>
              <a:rPr lang="en-US" sz="2400" dirty="0"/>
              <a:t>the components of an integrated logistics management system.</a:t>
            </a:r>
          </a:p>
          <a:p>
            <a:pPr lvl="0"/>
            <a:r>
              <a:rPr lang="en-US" sz="2400" dirty="0" smtClean="0"/>
              <a:t>List </a:t>
            </a:r>
            <a:r>
              <a:rPr lang="en-US" sz="2400" dirty="0"/>
              <a:t>the steps in the order fulfillment process.</a:t>
            </a:r>
          </a:p>
          <a:p>
            <a:pPr lvl="0"/>
            <a:r>
              <a:rPr lang="en-US" sz="2400" dirty="0" smtClean="0"/>
              <a:t>Identify </a:t>
            </a:r>
            <a:r>
              <a:rPr lang="en-US" sz="2400" dirty="0"/>
              <a:t>the decisions involved in transportation </a:t>
            </a:r>
            <a:r>
              <a:rPr lang="en-US" sz="2400" dirty="0" smtClean="0"/>
              <a:t>management</a:t>
            </a:r>
            <a:r>
              <a:rPr lang="en-US" sz="2400" dirty="0"/>
              <a:t>.</a:t>
            </a:r>
          </a:p>
          <a:p>
            <a:pPr lvl="0"/>
            <a:r>
              <a:rPr lang="en-US" sz="2400" dirty="0" smtClean="0"/>
              <a:t>Describe </a:t>
            </a:r>
            <a:r>
              <a:rPr lang="en-US" sz="2400" dirty="0"/>
              <a:t>the role of packaging in the transport, distribution, storage, sale, and use of goods.</a:t>
            </a:r>
          </a:p>
          <a:p>
            <a:pPr lvl="0"/>
            <a:r>
              <a:rPr lang="en-US" sz="2400" dirty="0" smtClean="0"/>
              <a:t> </a:t>
            </a:r>
            <a:r>
              <a:rPr lang="en-US" sz="2400" dirty="0"/>
              <a:t>Define materials handling and discuss its critical role in a logistics </a:t>
            </a:r>
            <a:r>
              <a:rPr lang="en-US" sz="2400" dirty="0" smtClean="0"/>
              <a:t>system.</a:t>
            </a:r>
            <a:endParaRPr lang="en-US" sz="2400" dirty="0"/>
          </a:p>
          <a:p>
            <a:pPr lvl="0"/>
            <a:r>
              <a:rPr lang="en-US" sz="2400" dirty="0" smtClean="0"/>
              <a:t>Describe </a:t>
            </a:r>
            <a:r>
              <a:rPr lang="en-US" sz="2400" dirty="0"/>
              <a:t>the functions of a warehouse and the different types of warehouses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Facilities Network Design</a:t>
            </a:r>
            <a:endParaRPr lang="en-US" sz="2400" dirty="0"/>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In </a:t>
            </a:r>
            <a:r>
              <a:rPr lang="en-US" sz="2400" dirty="0"/>
              <a:t>the context of an integrated logistics system, a facilities network design is the strategic placement of warehouses, distribution centers, service centers, and manufacturing plants throughout the supply chain. </a:t>
            </a:r>
            <a:endParaRPr lang="en-US" sz="2400" dirty="0" smtClean="0"/>
          </a:p>
          <a:p>
            <a:pPr lvl="0"/>
            <a:r>
              <a:rPr lang="en-US" sz="2400" dirty="0" smtClean="0"/>
              <a:t>The </a:t>
            </a:r>
            <a:r>
              <a:rPr lang="en-US" sz="2400" dirty="0"/>
              <a:t>optimum numbers and types of facilities, their locations and the nature of their operations are decisions that have to be made as part of the facilities-network-design process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2656097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776"/>
            <a:ext cx="7696200" cy="830424"/>
          </a:xfrm>
        </p:spPr>
        <p:txBody>
          <a:bodyPr>
            <a:noAutofit/>
          </a:bodyPr>
          <a:lstStyle/>
          <a:p>
            <a:r>
              <a:rPr lang="en-US" sz="2000" dirty="0" smtClean="0"/>
              <a:t>Global Logistics</a:t>
            </a:r>
            <a:endParaRPr lang="en-US" sz="2000" dirty="0"/>
          </a:p>
        </p:txBody>
      </p:sp>
      <p:sp>
        <p:nvSpPr>
          <p:cNvPr id="7" name="Content Placeholder 6"/>
          <p:cNvSpPr>
            <a:spLocks noGrp="1"/>
          </p:cNvSpPr>
          <p:nvPr>
            <p:ph idx="1"/>
          </p:nvPr>
        </p:nvSpPr>
        <p:spPr>
          <a:xfrm>
            <a:off x="990600" y="685800"/>
            <a:ext cx="7696200" cy="1447800"/>
          </a:xfrm>
        </p:spPr>
        <p:txBody>
          <a:bodyPr>
            <a:noAutofit/>
          </a:bodyPr>
          <a:lstStyle/>
          <a:p>
            <a:pPr lvl="0"/>
            <a:r>
              <a:rPr lang="en-US" sz="1800" dirty="0" smtClean="0"/>
              <a:t>Global </a:t>
            </a:r>
            <a:r>
              <a:rPr lang="en-US" sz="1800" dirty="0"/>
              <a:t>logistics is the design and management of a system that plans, implements, and controls the efficient and effective flows of materials into, through, and out of a company facility and that cuts across national boundaries to achieve its specific corporate objectives</a:t>
            </a:r>
            <a:r>
              <a:rPr lang="en-US" sz="1800" dirty="0" smtClean="0"/>
              <a:t>.</a:t>
            </a:r>
          </a:p>
          <a:p>
            <a:pPr marL="0" lvl="0" indent="0">
              <a:buNone/>
            </a:pPr>
            <a:endParaRPr lang="en-US" sz="2400" dirty="0"/>
          </a:p>
        </p:txBody>
      </p:sp>
      <p:sp>
        <p:nvSpPr>
          <p:cNvPr id="5" name="Slide Number Placeholder 4"/>
          <p:cNvSpPr>
            <a:spLocks noGrp="1"/>
          </p:cNvSpPr>
          <p:nvPr>
            <p:ph type="sldNum" sz="quarter" idx="12"/>
          </p:nvPr>
        </p:nvSpPr>
        <p:spPr>
          <a:xfrm>
            <a:off x="8665029" y="6553200"/>
            <a:ext cx="457200" cy="304800"/>
          </a:xfrm>
        </p:spPr>
        <p:txBody>
          <a:bodyPr/>
          <a:lstStyle/>
          <a:p>
            <a:fld id="{B6F15528-21DE-4FAA-801E-634DDDAF4B2B}" type="slidenum">
              <a:rPr lang="en-US" smtClean="0"/>
              <a:pPr/>
              <a:t>31</a:t>
            </a:fld>
            <a:endParaRPr lang="en-US" dirty="0"/>
          </a:p>
        </p:txBody>
      </p:sp>
      <p:sp>
        <p:nvSpPr>
          <p:cNvPr id="8" name="Footer Placeholder 3"/>
          <p:cNvSpPr>
            <a:spLocks noGrp="1"/>
          </p:cNvSpPr>
          <p:nvPr>
            <p:ph type="ftr" sz="quarter" idx="11"/>
          </p:nvPr>
        </p:nvSpPr>
        <p:spPr>
          <a:xfrm>
            <a:off x="609600" y="6553200"/>
            <a:ext cx="7010400" cy="296315"/>
          </a:xfrm>
        </p:spPr>
        <p:txBody>
          <a:bodyPr/>
          <a:lstStyle/>
          <a:p>
            <a:r>
              <a:rPr lang="en-US" dirty="0" err="1" smtClean="0"/>
              <a:t>Venkataraman</a:t>
            </a:r>
            <a:r>
              <a:rPr lang="en-US" dirty="0" smtClean="0"/>
              <a:t>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024" y="1981200"/>
            <a:ext cx="8393112"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60868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Global Logistical Factors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Political Factors: Political </a:t>
            </a:r>
            <a:r>
              <a:rPr lang="en-US" sz="2400" dirty="0"/>
              <a:t>restrictions placed on international trade by different countries make global logistics challenging</a:t>
            </a:r>
            <a:r>
              <a:rPr lang="en-US" sz="2400" dirty="0" smtClean="0"/>
              <a:t>.</a:t>
            </a:r>
          </a:p>
          <a:p>
            <a:pPr lvl="0"/>
            <a:r>
              <a:rPr lang="en-US" sz="2400" dirty="0" smtClean="0"/>
              <a:t>Economic Factors: Global </a:t>
            </a:r>
            <a:r>
              <a:rPr lang="en-US" sz="2400" dirty="0"/>
              <a:t>logistics </a:t>
            </a:r>
            <a:r>
              <a:rPr lang="en-US" sz="2400" dirty="0" smtClean="0"/>
              <a:t>are </a:t>
            </a:r>
            <a:r>
              <a:rPr lang="en-US" sz="2400" dirty="0"/>
              <a:t>affected by </a:t>
            </a:r>
            <a:r>
              <a:rPr lang="en-US" sz="2400" dirty="0" smtClean="0"/>
              <a:t>currency </a:t>
            </a:r>
            <a:r>
              <a:rPr lang="en-US" sz="2400" dirty="0"/>
              <a:t>fluctuations, market sizes</a:t>
            </a:r>
            <a:r>
              <a:rPr lang="en-US" sz="2400" dirty="0" smtClean="0"/>
              <a:t>, etc.</a:t>
            </a:r>
            <a:endParaRPr lang="en-US" sz="2400" dirty="0"/>
          </a:p>
          <a:p>
            <a:pPr lvl="0"/>
            <a:r>
              <a:rPr lang="en-US" sz="2400" dirty="0"/>
              <a:t>Cultural </a:t>
            </a:r>
            <a:r>
              <a:rPr lang="en-US" sz="2400" dirty="0" smtClean="0"/>
              <a:t>Factors: Global </a:t>
            </a:r>
            <a:r>
              <a:rPr lang="en-US" sz="2400" dirty="0"/>
              <a:t>logistics must be designed and managed to deal with work practices and environments that vary from country to country</a:t>
            </a:r>
            <a:r>
              <a:rPr lang="en-US" sz="2400" dirty="0" smtClean="0"/>
              <a:t>.</a:t>
            </a:r>
          </a:p>
          <a:p>
            <a:pPr lvl="0"/>
            <a:r>
              <a:rPr lang="en-US" sz="2400" dirty="0" smtClean="0"/>
              <a:t>Distance: Order-to-delivery </a:t>
            </a:r>
            <a:r>
              <a:rPr lang="en-US" sz="2400" dirty="0"/>
              <a:t>lead times are significantly longer and uncertain over the greater distances that generally separate buyers and suppliers operating in different countries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1753663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International Documentation </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A </a:t>
            </a:r>
            <a:r>
              <a:rPr lang="en-US" sz="2400" dirty="0"/>
              <a:t>certificate of origin is a document that specifies the country in which the goods in a particular shipment were manufactured or processed. </a:t>
            </a:r>
            <a:endParaRPr lang="en-US" sz="2400" dirty="0" smtClean="0"/>
          </a:p>
          <a:p>
            <a:pPr lvl="0"/>
            <a:r>
              <a:rPr lang="en-US" sz="2400" dirty="0" smtClean="0"/>
              <a:t>A </a:t>
            </a:r>
            <a:r>
              <a:rPr lang="en-US" sz="2400" dirty="0"/>
              <a:t>bill of lading is a document that delineates the terms of the contract between the shipper and the transportation company</a:t>
            </a:r>
            <a:r>
              <a:rPr lang="en-US" sz="2400" dirty="0" smtClean="0"/>
              <a:t>.</a:t>
            </a:r>
          </a:p>
          <a:p>
            <a:pPr lvl="0"/>
            <a:r>
              <a:rPr lang="en-US" sz="2400" dirty="0" smtClean="0"/>
              <a:t>A </a:t>
            </a:r>
            <a:r>
              <a:rPr lang="en-US" sz="2400" dirty="0"/>
              <a:t>commercial invoice is a customs declaration document provided by an exporter of goods that cross international borders</a:t>
            </a:r>
            <a:r>
              <a:rPr lang="en-US" sz="2400" dirty="0" smtClean="0"/>
              <a:t>.</a:t>
            </a:r>
          </a:p>
          <a:p>
            <a:pPr lvl="0"/>
            <a:r>
              <a:rPr lang="en-US" sz="2400" dirty="0" smtClean="0"/>
              <a:t> </a:t>
            </a:r>
            <a:r>
              <a:rPr lang="en-US" sz="2400" dirty="0"/>
              <a:t>An air waybill is a receipt </a:t>
            </a:r>
            <a:r>
              <a:rPr lang="en-US" sz="2400" dirty="0" smtClean="0"/>
              <a:t>issued </a:t>
            </a:r>
            <a:r>
              <a:rPr lang="en-US" sz="2400" dirty="0"/>
              <a:t>by an international airline for goods and serves as a contractual agreement with the </a:t>
            </a:r>
            <a:r>
              <a:rPr lang="en-US" sz="2400" dirty="0" smtClean="0"/>
              <a:t>airlines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753792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6437"/>
            <a:ext cx="7696200" cy="533400"/>
          </a:xfrm>
        </p:spPr>
        <p:txBody>
          <a:bodyPr>
            <a:noAutofit/>
          </a:bodyPr>
          <a:lstStyle/>
          <a:p>
            <a:r>
              <a:rPr lang="en-US" sz="2000" dirty="0"/>
              <a:t>Bill of Lading</a:t>
            </a:r>
          </a:p>
        </p:txBody>
      </p:sp>
      <p:sp>
        <p:nvSpPr>
          <p:cNvPr id="5" name="Slide Number Placeholder 4"/>
          <p:cNvSpPr>
            <a:spLocks noGrp="1"/>
          </p:cNvSpPr>
          <p:nvPr>
            <p:ph type="sldNum" sz="quarter" idx="12"/>
          </p:nvPr>
        </p:nvSpPr>
        <p:spPr>
          <a:xfrm>
            <a:off x="8686800" y="6629400"/>
            <a:ext cx="457200" cy="223390"/>
          </a:xfrm>
        </p:spPr>
        <p:txBody>
          <a:bodyPr/>
          <a:lstStyle/>
          <a:p>
            <a:fld id="{B6F15528-21DE-4FAA-801E-634DDDAF4B2B}" type="slidenum">
              <a:rPr lang="en-US" smtClean="0"/>
              <a:pPr/>
              <a:t>34</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533400"/>
            <a:ext cx="4543694"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685800" y="5830669"/>
            <a:ext cx="2209800" cy="646331"/>
          </a:xfrm>
          <a:prstGeom prst="rect">
            <a:avLst/>
          </a:prstGeom>
        </p:spPr>
        <p:txBody>
          <a:bodyPr wrap="square">
            <a:spAutoFit/>
          </a:bodyPr>
          <a:lstStyle/>
          <a:p>
            <a:r>
              <a:rPr lang="en-GB" sz="1200" dirty="0"/>
              <a:t>SOURCE: Photo of a bill of lading document. Retrieved from http://www.docstoc.com</a:t>
            </a:r>
            <a:endParaRPr lang="en-GB" sz="1200" dirty="0"/>
          </a:p>
        </p:txBody>
      </p:sp>
    </p:spTree>
    <p:extLst>
      <p:ext uri="{BB962C8B-B14F-4D97-AF65-F5344CB8AC3E}">
        <p14:creationId xmlns:p14="http://schemas.microsoft.com/office/powerpoint/2010/main" val="138825714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Security</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Security </a:t>
            </a:r>
            <a:r>
              <a:rPr lang="en-US" sz="2400" dirty="0"/>
              <a:t>is a growing problem for logistics managers.  In the past two decades, shipping and logistics firms have beefed up their security in response to the threats of theft, piracy, and terrorism. </a:t>
            </a:r>
            <a:endParaRPr lang="en-US" sz="2400" dirty="0" smtClean="0"/>
          </a:p>
          <a:p>
            <a:pPr lvl="0"/>
            <a:r>
              <a:rPr lang="en-US" sz="2400" dirty="0" smtClean="0"/>
              <a:t>To </a:t>
            </a:r>
            <a:r>
              <a:rPr lang="en-US" sz="2400" dirty="0"/>
              <a:t>combat terrorism, many national governments such as the U.S. have a number of mandatory and voluntary security programs such as the Customs-Trade Partnership Against Terrorism (CTPAT) and Operation Safe Commerce.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9429117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Global Channel Intermediaries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Global freight forwarders perform international shipment functions as obtaining rate quotes, chartering and booking space on carriers, etc.</a:t>
            </a:r>
          </a:p>
          <a:p>
            <a:pPr lvl="0"/>
            <a:r>
              <a:rPr lang="en-US" sz="2400" dirty="0" smtClean="0"/>
              <a:t>Export management companies help companies that lack the resources or expertise to ship their products abroad themselves.</a:t>
            </a:r>
          </a:p>
          <a:p>
            <a:pPr lvl="0"/>
            <a:r>
              <a:rPr lang="en-US" sz="2400" dirty="0" smtClean="0"/>
              <a:t>Export trading companies help domestic companies locate potential importers of their products.</a:t>
            </a:r>
          </a:p>
          <a:p>
            <a:pPr lvl="0"/>
            <a:r>
              <a:rPr lang="en-US" sz="2400" dirty="0" smtClean="0"/>
              <a:t>Customs-house brokers oversee the movement of goods through customs.</a:t>
            </a:r>
          </a:p>
          <a:p>
            <a:pPr lvl="0"/>
            <a:r>
              <a:rPr lang="en-US" sz="2400" dirty="0" smtClean="0"/>
              <a:t>Export packers provide the necessary packaging services for export shipments. </a:t>
            </a:r>
          </a:p>
          <a:p>
            <a:pPr lvl="0"/>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468550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International Transportation Modes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As </a:t>
            </a:r>
            <a:r>
              <a:rPr lang="en-US" sz="2400" dirty="0"/>
              <a:t>a result of increased demand for international transportation, many Asian countries such as China, Vietnam, and the Philippines have been importing growing quantities of raw </a:t>
            </a:r>
            <a:r>
              <a:rPr lang="en-US" sz="2400" dirty="0" smtClean="0"/>
              <a:t>materials.</a:t>
            </a:r>
          </a:p>
          <a:p>
            <a:pPr lvl="0"/>
            <a:r>
              <a:rPr lang="en-US" sz="2400" dirty="0" smtClean="0"/>
              <a:t>Because </a:t>
            </a:r>
            <a:r>
              <a:rPr lang="en-US" sz="2400" dirty="0"/>
              <a:t>of the great distances involved in global trade, the modes of transport used most often are water and air</a:t>
            </a:r>
            <a:r>
              <a:rPr lang="en-US" sz="2400" dirty="0" smtClean="0"/>
              <a:t>.</a:t>
            </a:r>
          </a:p>
          <a:p>
            <a:pPr lvl="0"/>
            <a:r>
              <a:rPr lang="en-US" sz="2400" dirty="0" smtClean="0"/>
              <a:t>The </a:t>
            </a:r>
            <a:r>
              <a:rPr lang="en-US" sz="2400" dirty="0"/>
              <a:t>member nations of NAFTA and the European Union often rely on trucking</a:t>
            </a:r>
            <a:r>
              <a:rPr lang="en-US" sz="2400" dirty="0" smtClean="0"/>
              <a:t>. </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009220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Other Features of Global Logistics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The </a:t>
            </a:r>
            <a:r>
              <a:rPr lang="en-US" sz="2400" dirty="0"/>
              <a:t>terms of sale refers to the rights and obligations of each party in the transport of goods</a:t>
            </a:r>
            <a:r>
              <a:rPr lang="en-US" sz="2400" dirty="0" smtClean="0"/>
              <a:t>.</a:t>
            </a:r>
          </a:p>
          <a:p>
            <a:pPr lvl="0"/>
            <a:r>
              <a:rPr lang="en-US" sz="2400" dirty="0" smtClean="0"/>
              <a:t>The </a:t>
            </a:r>
            <a:r>
              <a:rPr lang="en-US" sz="2400" dirty="0"/>
              <a:t>least attractive payment method for importers is the cash-in-advance payment method. </a:t>
            </a:r>
            <a:endParaRPr lang="en-US" sz="2400" dirty="0" smtClean="0"/>
          </a:p>
          <a:p>
            <a:pPr lvl="0"/>
            <a:r>
              <a:rPr lang="en-US" sz="2400" dirty="0" smtClean="0"/>
              <a:t>A </a:t>
            </a:r>
            <a:r>
              <a:rPr lang="en-US" sz="2400" dirty="0"/>
              <a:t>letter of credit (LC) is the most secure payment method available to international traders</a:t>
            </a:r>
            <a:r>
              <a:rPr lang="en-US" sz="2400" dirty="0" smtClean="0"/>
              <a:t>.</a:t>
            </a:r>
          </a:p>
          <a:p>
            <a:pPr lvl="0"/>
            <a:r>
              <a:rPr lang="en-US" sz="2400" dirty="0" smtClean="0"/>
              <a:t>With the documentary collections mode of payment, a bank used by the seller sends the required shipment documents to the buyer’s bank.</a:t>
            </a:r>
          </a:p>
          <a:p>
            <a:pPr lvl="0"/>
            <a:r>
              <a:rPr lang="en-US" sz="2400" dirty="0" smtClean="0"/>
              <a:t>With </a:t>
            </a:r>
            <a:r>
              <a:rPr lang="en-US" sz="2400" dirty="0"/>
              <a:t>the open account payment method, goods are shipped and delivered before payment is made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921013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Packaging and Inventory Issues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Factors </a:t>
            </a:r>
            <a:r>
              <a:rPr lang="en-US" sz="2400" dirty="0"/>
              <a:t>to consider </a:t>
            </a:r>
            <a:r>
              <a:rPr lang="en-US" sz="2400" dirty="0" smtClean="0"/>
              <a:t>in international logistics include shipping </a:t>
            </a:r>
            <a:r>
              <a:rPr lang="en-US" sz="2400" dirty="0"/>
              <a:t>methods, the corrosive effects from environmental conditions, and the impact of vibration and static shock during transit. </a:t>
            </a:r>
            <a:endParaRPr lang="en-US" sz="2400" dirty="0" smtClean="0"/>
          </a:p>
          <a:p>
            <a:pPr lvl="0"/>
            <a:r>
              <a:rPr lang="en-US" sz="2400" dirty="0" smtClean="0"/>
              <a:t>The </a:t>
            </a:r>
            <a:r>
              <a:rPr lang="en-US" sz="2400" dirty="0"/>
              <a:t>combination of potential delays and long lead times make carrying larger inventory levels a necessity for companies engaged in global logistics. </a:t>
            </a:r>
            <a:endParaRPr lang="en-US" sz="2400" dirty="0" smtClean="0"/>
          </a:p>
          <a:p>
            <a:pPr lvl="0"/>
            <a:r>
              <a:rPr lang="en-US" sz="2400" dirty="0" smtClean="0"/>
              <a:t>A </a:t>
            </a:r>
            <a:r>
              <a:rPr lang="en-US" sz="2400" dirty="0"/>
              <a:t>larger inventory, of course, is more costly than a small inventory. In addition, depending on the country where the goods are produced, stored, or consumed, the value of inventory changes when the value of currencies and exchange rates fluctuate</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705296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 </a:t>
            </a:r>
            <a:r>
              <a:rPr lang="en-US" sz="2800" dirty="0" smtClean="0"/>
              <a:t>(</a:t>
            </a:r>
            <a:r>
              <a:rPr lang="en-US" sz="2800" dirty="0" smtClean="0"/>
              <a:t>Cont’d)</a:t>
            </a:r>
            <a:endParaRPr lang="en-US" sz="28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Explain </a:t>
            </a:r>
            <a:r>
              <a:rPr lang="en-US" sz="2400" dirty="0"/>
              <a:t>why good inventory management is important to logistics management.</a:t>
            </a:r>
          </a:p>
          <a:p>
            <a:pPr lvl="0"/>
            <a:r>
              <a:rPr lang="en-US" sz="2400" dirty="0" smtClean="0"/>
              <a:t> </a:t>
            </a:r>
            <a:r>
              <a:rPr lang="en-US" sz="2400" dirty="0"/>
              <a:t>Discuss the importance of facilities network design in a logistics system</a:t>
            </a:r>
          </a:p>
          <a:p>
            <a:pPr lvl="0"/>
            <a:r>
              <a:rPr lang="en-US" sz="2400" dirty="0" smtClean="0"/>
              <a:t>Discuss </a:t>
            </a:r>
            <a:r>
              <a:rPr lang="en-US" sz="2400" dirty="0"/>
              <a:t>unique challenges of managing global </a:t>
            </a:r>
            <a:r>
              <a:rPr lang="en-US" sz="2400" dirty="0" smtClean="0"/>
              <a:t>logistics</a:t>
            </a:r>
            <a:r>
              <a:rPr lang="en-US" sz="2400" dirty="0"/>
              <a:t>.</a:t>
            </a:r>
          </a:p>
          <a:p>
            <a:pPr lvl="0"/>
            <a:r>
              <a:rPr lang="en-US" sz="2400" dirty="0" smtClean="0"/>
              <a:t>Define </a:t>
            </a:r>
            <a:r>
              <a:rPr lang="en-US" sz="2400" dirty="0"/>
              <a:t>logistics outsourcing and explain why companies outsource their logistics function.</a:t>
            </a:r>
          </a:p>
          <a:p>
            <a:pPr lvl="0"/>
            <a:r>
              <a:rPr lang="en-US" sz="2400" dirty="0" smtClean="0"/>
              <a:t>Describe </a:t>
            </a:r>
            <a:r>
              <a:rPr lang="en-US" sz="2400" dirty="0"/>
              <a:t>the unique logistical needs and challenges in the service sector.</a:t>
            </a:r>
          </a:p>
          <a:p>
            <a:pPr lvl="0"/>
            <a:r>
              <a:rPr lang="en-US" sz="2400" dirty="0" smtClean="0"/>
              <a:t>Explain </a:t>
            </a:r>
            <a:r>
              <a:rPr lang="en-US" sz="2400" dirty="0"/>
              <a:t>how sustainability issues are affecting the decisions made in logistics.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5787257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Logistics Outsourcing</a:t>
            </a:r>
            <a:endParaRPr lang="en-US" sz="2400" dirty="0"/>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Third-party </a:t>
            </a:r>
            <a:r>
              <a:rPr lang="en-US" sz="2400" dirty="0"/>
              <a:t>logistics provider (</a:t>
            </a:r>
            <a:r>
              <a:rPr lang="en-US" sz="2400" dirty="0" smtClean="0"/>
              <a:t>3PL): A </a:t>
            </a:r>
            <a:r>
              <a:rPr lang="en-US" sz="2400" dirty="0"/>
              <a:t>provider of outsourced logistics services to companies for some or all of their supply-chain management processes.</a:t>
            </a:r>
          </a:p>
          <a:p>
            <a:pPr lvl="0"/>
            <a:r>
              <a:rPr lang="en-US" sz="2400" dirty="0"/>
              <a:t>Fourth-party logistics provider (4PL</a:t>
            </a:r>
            <a:r>
              <a:rPr lang="en-US" sz="2400" dirty="0" smtClean="0"/>
              <a:t>): An </a:t>
            </a:r>
            <a:r>
              <a:rPr lang="en-US" sz="2400" dirty="0"/>
              <a:t>independent supply-chain integrator that assembles the resources and technology needed for the activities of the shipper and other logistics </a:t>
            </a:r>
            <a:r>
              <a:rPr lang="en-US" sz="2400" dirty="0" smtClean="0"/>
              <a:t>providers.</a:t>
            </a:r>
            <a:endParaRPr lang="en-US" sz="2400" dirty="0"/>
          </a:p>
          <a:p>
            <a:pPr lvl="0"/>
            <a:r>
              <a:rPr lang="en-US" sz="2400" dirty="0"/>
              <a:t>Fifth-party logistics provider (</a:t>
            </a:r>
            <a:r>
              <a:rPr lang="en-US" sz="2400" dirty="0" smtClean="0"/>
              <a:t>5PL): An </a:t>
            </a:r>
            <a:r>
              <a:rPr lang="en-US" sz="2400" dirty="0"/>
              <a:t>independent logistics service provider that mainly specializes in e-business solutions, including developing information systems for managing or tracking shipments through the supply chain</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437020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Logistics </a:t>
            </a:r>
            <a:r>
              <a:rPr lang="en-US" sz="2400" dirty="0" smtClean="0"/>
              <a:t>in </a:t>
            </a:r>
            <a:r>
              <a:rPr lang="en-US" sz="2400" dirty="0"/>
              <a:t>t</a:t>
            </a:r>
            <a:r>
              <a:rPr lang="en-US" sz="2400" dirty="0" smtClean="0"/>
              <a:t>he </a:t>
            </a:r>
            <a:r>
              <a:rPr lang="en-US" sz="2400" dirty="0" smtClean="0"/>
              <a:t>Service Sector</a:t>
            </a:r>
            <a:endParaRPr lang="en-US" sz="2400" dirty="0"/>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Because </a:t>
            </a:r>
            <a:r>
              <a:rPr lang="en-US" sz="2400" dirty="0"/>
              <a:t>services are time-critical, the transportation needs of service firms must be met quickly. </a:t>
            </a:r>
            <a:endParaRPr lang="en-US" sz="2400" dirty="0" smtClean="0"/>
          </a:p>
          <a:p>
            <a:pPr lvl="0"/>
            <a:r>
              <a:rPr lang="en-US" sz="2400" dirty="0" smtClean="0"/>
              <a:t>Hospitals </a:t>
            </a:r>
            <a:r>
              <a:rPr lang="en-US" sz="2400" dirty="0"/>
              <a:t>must have medicines, the needed instruments, and a wide range of </a:t>
            </a:r>
            <a:r>
              <a:rPr lang="en-US" sz="2400" dirty="0" smtClean="0"/>
              <a:t>materials.</a:t>
            </a:r>
            <a:endParaRPr lang="en-US" sz="2400" dirty="0"/>
          </a:p>
          <a:p>
            <a:pPr lvl="0"/>
            <a:r>
              <a:rPr lang="en-US" sz="2400" dirty="0"/>
              <a:t>Managing logistics in the service sector is relatively new and therefore a fertile area for achieving business improvements and innovations</a:t>
            </a:r>
            <a:r>
              <a:rPr lang="en-US" sz="2400" dirty="0" smtClean="0"/>
              <a:t>.</a:t>
            </a:r>
          </a:p>
          <a:p>
            <a:pPr lvl="0"/>
            <a:r>
              <a:rPr lang="en-US" sz="2400" dirty="0" smtClean="0"/>
              <a:t>The </a:t>
            </a:r>
            <a:r>
              <a:rPr lang="en-US" sz="2400" dirty="0"/>
              <a:t>food services industry is increasingly using 3PLs</a:t>
            </a:r>
            <a:r>
              <a:rPr lang="en-US" sz="2400" dirty="0" smtClean="0"/>
              <a:t>.</a:t>
            </a:r>
          </a:p>
          <a:p>
            <a:pPr lvl="0"/>
            <a:r>
              <a:rPr lang="en-US" sz="2400" dirty="0" smtClean="0"/>
              <a:t>Logistics </a:t>
            </a:r>
            <a:r>
              <a:rPr lang="en-US" sz="2400" dirty="0"/>
              <a:t>also play a key role in the hospitality industry, which relies heavily on customer satisfaction for its success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82965246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914400"/>
          </a:xfrm>
        </p:spPr>
        <p:txBody>
          <a:bodyPr>
            <a:noAutofit/>
          </a:bodyPr>
          <a:lstStyle/>
          <a:p>
            <a:r>
              <a:rPr lang="en-US" sz="2200" dirty="0" smtClean="0"/>
              <a:t>Sustainability </a:t>
            </a:r>
            <a:r>
              <a:rPr lang="en-US" sz="2200" dirty="0" smtClean="0"/>
              <a:t>and </a:t>
            </a:r>
            <a:r>
              <a:rPr lang="en-US" sz="2200" dirty="0" smtClean="0"/>
              <a:t>Ethical Issues </a:t>
            </a:r>
            <a:r>
              <a:rPr lang="en-US" sz="2200" dirty="0"/>
              <a:t>i</a:t>
            </a:r>
            <a:r>
              <a:rPr lang="en-US" sz="2200" dirty="0" smtClean="0"/>
              <a:t>n </a:t>
            </a:r>
            <a:r>
              <a:rPr lang="en-US" sz="2200" dirty="0" smtClean="0"/>
              <a:t>Logistics Management</a:t>
            </a:r>
            <a:endParaRPr lang="en-US" sz="2200" dirty="0"/>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42</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0149" y="850641"/>
            <a:ext cx="6579851"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7543800" y="5105400"/>
            <a:ext cx="1600200" cy="1384995"/>
          </a:xfrm>
          <a:prstGeom prst="rect">
            <a:avLst/>
          </a:prstGeom>
        </p:spPr>
        <p:txBody>
          <a:bodyPr wrap="square">
            <a:spAutoFit/>
          </a:bodyPr>
          <a:lstStyle/>
          <a:p>
            <a:r>
              <a:rPr lang="en-GB" sz="1200" dirty="0"/>
              <a:t>SOURCE: Green Logistics. (</a:t>
            </a:r>
            <a:r>
              <a:rPr lang="en-GB" sz="1200" dirty="0" err="1"/>
              <a:t>n.d.</a:t>
            </a:r>
            <a:r>
              <a:rPr lang="en-GB" sz="1200" dirty="0"/>
              <a:t>). What is green logistics? Retrieved from http://www.greenlogistics.org/</a:t>
            </a:r>
            <a:endParaRPr lang="en-GB" sz="1200" dirty="0"/>
          </a:p>
        </p:txBody>
      </p:sp>
    </p:spTree>
    <p:extLst>
      <p:ext uri="{BB962C8B-B14F-4D97-AF65-F5344CB8AC3E}">
        <p14:creationId xmlns:p14="http://schemas.microsoft.com/office/powerpoint/2010/main" val="26404409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Sustainable Packaging</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Measure </a:t>
            </a:r>
            <a:r>
              <a:rPr lang="en-US" sz="2400" dirty="0"/>
              <a:t>and monitor packaging</a:t>
            </a:r>
            <a:r>
              <a:rPr lang="en-US" sz="2400" dirty="0" smtClean="0"/>
              <a:t>.</a:t>
            </a:r>
          </a:p>
          <a:p>
            <a:pPr lvl="0"/>
            <a:r>
              <a:rPr lang="en-US" sz="2400" dirty="0" smtClean="0"/>
              <a:t>Use </a:t>
            </a:r>
            <a:r>
              <a:rPr lang="en-US" sz="2400" dirty="0"/>
              <a:t>Safe, Light, Recyclable, and Reusable Packaging Materials</a:t>
            </a:r>
            <a:r>
              <a:rPr lang="en-US" sz="2400" dirty="0" smtClean="0"/>
              <a:t>.</a:t>
            </a:r>
            <a:endParaRPr lang="en-US" sz="2400" dirty="0"/>
          </a:p>
          <a:p>
            <a:pPr lvl="0"/>
            <a:r>
              <a:rPr lang="en-US" sz="2400" dirty="0" smtClean="0"/>
              <a:t>Use </a:t>
            </a:r>
            <a:r>
              <a:rPr lang="en-US" sz="2400" dirty="0"/>
              <a:t>Innovative Package Designs</a:t>
            </a:r>
            <a:r>
              <a:rPr lang="en-US" sz="2400" dirty="0" smtClean="0"/>
              <a:t>.</a:t>
            </a:r>
          </a:p>
          <a:p>
            <a:pPr lvl="0"/>
            <a:r>
              <a:rPr lang="en-US" sz="2400" dirty="0" smtClean="0"/>
              <a:t>Converting </a:t>
            </a:r>
            <a:r>
              <a:rPr lang="en-US" sz="2400" dirty="0"/>
              <a:t>Waste into Energy</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0812611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Consolidating Facilities to </a:t>
            </a:r>
            <a:r>
              <a:rPr lang="en-US" sz="2400" dirty="0" smtClean="0"/>
              <a:t>Increase </a:t>
            </a:r>
            <a:r>
              <a:rPr lang="en-US" sz="2400" dirty="0"/>
              <a:t>Sustainability</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a:t>Combining </a:t>
            </a:r>
            <a:r>
              <a:rPr lang="en-US" sz="2400" dirty="0" smtClean="0"/>
              <a:t>functions such </a:t>
            </a:r>
            <a:r>
              <a:rPr lang="en-US" sz="2400" dirty="0"/>
              <a:t>as packaging and distribution, returns processing, and </a:t>
            </a:r>
            <a:r>
              <a:rPr lang="en-US" sz="2400" dirty="0" smtClean="0"/>
              <a:t>disposal in </a:t>
            </a:r>
            <a:r>
              <a:rPr lang="en-US" sz="2400" dirty="0"/>
              <a:t>one location can reduce carbon emissions and save money. </a:t>
            </a:r>
            <a:endParaRPr lang="en-US" sz="2400" dirty="0" smtClean="0"/>
          </a:p>
          <a:p>
            <a:pPr lvl="0"/>
            <a:r>
              <a:rPr lang="en-US" sz="2400" dirty="0" smtClean="0"/>
              <a:t>For </a:t>
            </a:r>
            <a:r>
              <a:rPr lang="en-US" sz="2400" dirty="0"/>
              <a:t>example, companies within the supply chain can collaborate to create consolidation centers and multiuser warehouses, which can improve the use of transportation carrier space through FTL shipments, while keeping warehousing costs to a minimum.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2684641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Using a Mix of Transportation Modes</a:t>
            </a:r>
            <a:br>
              <a:rPr lang="en-US" sz="2400" dirty="0"/>
            </a:br>
            <a:r>
              <a:rPr lang="en-US" sz="2400" dirty="0"/>
              <a:t>to </a:t>
            </a:r>
            <a:r>
              <a:rPr lang="en-US" sz="2400" dirty="0" smtClean="0"/>
              <a:t>Increase </a:t>
            </a:r>
            <a:r>
              <a:rPr lang="en-US" sz="2400" dirty="0"/>
              <a:t>Sustainability</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The </a:t>
            </a:r>
            <a:r>
              <a:rPr lang="en-US" sz="2400" dirty="0"/>
              <a:t>carbon emissions of different modes of transportation vary substantially</a:t>
            </a:r>
            <a:r>
              <a:rPr lang="en-US" sz="2400" dirty="0" smtClean="0"/>
              <a:t>.</a:t>
            </a:r>
          </a:p>
          <a:p>
            <a:pPr lvl="0"/>
            <a:r>
              <a:rPr lang="en-US" sz="2400" dirty="0" smtClean="0"/>
              <a:t>Optimizing </a:t>
            </a:r>
            <a:r>
              <a:rPr lang="en-US" sz="2400" dirty="0"/>
              <a:t>the transportation routes and scheduling of trucks will not only save money but also cause less damage to the environment. </a:t>
            </a:r>
            <a:endParaRPr lang="en-US" sz="2400" dirty="0" smtClean="0"/>
          </a:p>
          <a:p>
            <a:pPr lvl="0"/>
            <a:r>
              <a:rPr lang="en-US" sz="2400" dirty="0" smtClean="0"/>
              <a:t>Many </a:t>
            </a:r>
            <a:r>
              <a:rPr lang="en-US" sz="2400" dirty="0"/>
              <a:t>logistics companies attempt to reduce their carbon footprint by using dynamic vehicle planning and routing software systems. </a:t>
            </a:r>
            <a:endParaRPr lang="en-US" sz="2400" dirty="0" smtClean="0"/>
          </a:p>
          <a:p>
            <a:pPr lvl="0"/>
            <a:r>
              <a:rPr lang="en-US" sz="2400" dirty="0" smtClean="0"/>
              <a:t>These </a:t>
            </a:r>
            <a:r>
              <a:rPr lang="en-US" sz="2400" dirty="0"/>
              <a:t>systems integrate up-to-date traffic data to calculate the most efficient delivery routes</a:t>
            </a:r>
            <a:r>
              <a:rPr lang="en-US" sz="2400" dirty="0" smtClean="0"/>
              <a:t>, and </a:t>
            </a:r>
            <a:r>
              <a:rPr lang="en-US" sz="2400" dirty="0"/>
              <a:t>help trucks bypass traffic jams and </a:t>
            </a:r>
            <a:r>
              <a:rPr lang="en-US" sz="2400" dirty="0" smtClean="0"/>
              <a:t>detours.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054201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Managing Capacity to </a:t>
            </a:r>
            <a:r>
              <a:rPr lang="en-US" sz="2400" dirty="0" smtClean="0"/>
              <a:t>Increase </a:t>
            </a:r>
            <a:r>
              <a:rPr lang="en-US" sz="2400" dirty="0"/>
              <a:t>Sustainability</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One </a:t>
            </a:r>
            <a:r>
              <a:rPr lang="en-US" sz="2400" dirty="0"/>
              <a:t>of the biggest problems in the logistics industry today is the underuse of asset capacity warehouses, trucks, trains, and containers. </a:t>
            </a:r>
            <a:endParaRPr lang="en-US" sz="2400" dirty="0" smtClean="0"/>
          </a:p>
          <a:p>
            <a:pPr lvl="0"/>
            <a:r>
              <a:rPr lang="en-US" sz="2400" dirty="0" smtClean="0"/>
              <a:t>For </a:t>
            </a:r>
            <a:r>
              <a:rPr lang="en-US" sz="2400" dirty="0"/>
              <a:t>example, in the European Union (EU), approximately 25% of the total kilometers traversed by trucks are made by empty trucks on backhauls. </a:t>
            </a:r>
            <a:endParaRPr lang="en-US" sz="2400" dirty="0" smtClean="0"/>
          </a:p>
          <a:p>
            <a:pPr lvl="0"/>
            <a:r>
              <a:rPr lang="en-US" sz="2400" dirty="0" smtClean="0"/>
              <a:t>Capacity </a:t>
            </a:r>
            <a:r>
              <a:rPr lang="en-US" sz="2400" dirty="0"/>
              <a:t>underutilization from empty trips </a:t>
            </a:r>
            <a:r>
              <a:rPr lang="en-US" sz="2400" dirty="0" smtClean="0"/>
              <a:t>can </a:t>
            </a:r>
            <a:r>
              <a:rPr lang="en-US" sz="2400" dirty="0"/>
              <a:t>be minimized by increasing the number of loaded, or full, backhauls, training dispatchers to optimize capacity utilization, and installing a real-time information tool such as GPS tracking technology to monitor the availability of vehicles</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1956636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339850"/>
          </a:xfrm>
        </p:spPr>
        <p:txBody>
          <a:bodyPr>
            <a:noAutofit/>
          </a:bodyPr>
          <a:lstStyle/>
          <a:p>
            <a:r>
              <a:rPr lang="en-US" sz="2400" dirty="0"/>
              <a:t>Operations Management: Lessons Learned: Making Trucking More Cost-Effective and Sustainable Through Collaboration</a:t>
            </a:r>
          </a:p>
        </p:txBody>
      </p:sp>
      <p:sp>
        <p:nvSpPr>
          <p:cNvPr id="7" name="Content Placeholder 6"/>
          <p:cNvSpPr>
            <a:spLocks noGrp="1"/>
          </p:cNvSpPr>
          <p:nvPr>
            <p:ph idx="1"/>
          </p:nvPr>
        </p:nvSpPr>
        <p:spPr>
          <a:xfrm>
            <a:off x="990600" y="1676400"/>
            <a:ext cx="7696200" cy="4572000"/>
          </a:xfrm>
        </p:spPr>
        <p:txBody>
          <a:bodyPr>
            <a:noAutofit/>
          </a:bodyPr>
          <a:lstStyle/>
          <a:p>
            <a:pPr lvl="0"/>
            <a:r>
              <a:rPr lang="en-US" sz="2400" dirty="0" smtClean="0"/>
              <a:t>In </a:t>
            </a:r>
            <a:r>
              <a:rPr lang="en-US" sz="2400" dirty="0"/>
              <a:t>the United States and Canada, the Voluntary Interindustry Commerce Solutions Association has brought together major carriers, retailers, and manufacturers to develop an Empty Miles program in order to minimize waste through sharing transporting arrangements.  </a:t>
            </a:r>
            <a:endParaRPr lang="en-US" sz="2400" dirty="0" smtClean="0"/>
          </a:p>
          <a:p>
            <a:pPr lvl="0"/>
            <a:r>
              <a:rPr lang="en-US" sz="2400" dirty="0" smtClean="0"/>
              <a:t>With </a:t>
            </a:r>
            <a:r>
              <a:rPr lang="en-US" sz="2400" dirty="0"/>
              <a:t>FTL carriers, it was common to ship containers to point of delivery and then return the trucks empty to their point of origin.  </a:t>
            </a:r>
            <a:r>
              <a:rPr lang="en-US" sz="2400" dirty="0" smtClean="0"/>
              <a:t>It has </a:t>
            </a:r>
            <a:r>
              <a:rPr lang="en-US" sz="2400" dirty="0"/>
              <a:t>been estimated that as many as one-third of all trucks on the road are empty</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14141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Operations Profile: </a:t>
            </a:r>
            <a:r>
              <a:rPr lang="en-US" sz="2400" dirty="0"/>
              <a:t>Piracy on the High Seas: Another Global Logistics Problem</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Around </a:t>
            </a:r>
            <a:r>
              <a:rPr lang="en-US" sz="2400" dirty="0"/>
              <a:t>2008, a huge increase in the piracy of tanker and container ships occurred in </a:t>
            </a:r>
            <a:r>
              <a:rPr lang="en-US" sz="2400" dirty="0" smtClean="0"/>
              <a:t>the historically </a:t>
            </a:r>
            <a:r>
              <a:rPr lang="en-US" sz="2400" dirty="0"/>
              <a:t>troubled region of the </a:t>
            </a:r>
            <a:r>
              <a:rPr lang="en-US" sz="2400" dirty="0" smtClean="0"/>
              <a:t>African </a:t>
            </a:r>
            <a:r>
              <a:rPr lang="en-US" sz="2400" dirty="0"/>
              <a:t>country of </a:t>
            </a:r>
            <a:r>
              <a:rPr lang="en-US" sz="2400" dirty="0" smtClean="0"/>
              <a:t>Somalia.</a:t>
            </a:r>
          </a:p>
          <a:p>
            <a:pPr lvl="0"/>
            <a:r>
              <a:rPr lang="en-US" sz="2400" dirty="0" smtClean="0"/>
              <a:t>By </a:t>
            </a:r>
            <a:r>
              <a:rPr lang="en-US" sz="2400" dirty="0"/>
              <a:t>2013, the frequency of pirate attacks on shipping in the Indian Ocean was negligible.  </a:t>
            </a:r>
            <a:endParaRPr lang="en-US" sz="2400" dirty="0" smtClean="0"/>
          </a:p>
          <a:p>
            <a:pPr lvl="0"/>
            <a:r>
              <a:rPr lang="en-US" sz="2400" dirty="0" smtClean="0"/>
              <a:t>With </a:t>
            </a:r>
            <a:r>
              <a:rPr lang="en-US" sz="2400" dirty="0"/>
              <a:t>increased </a:t>
            </a:r>
            <a:r>
              <a:rPr lang="en-US" sz="2400" dirty="0" smtClean="0"/>
              <a:t>international patrolling </a:t>
            </a:r>
            <a:r>
              <a:rPr lang="en-US" sz="2400" dirty="0"/>
              <a:t>by air and sea and heightened vigilance on the part of ships’ crews, Somali pirates were finding the pickings increasingly </a:t>
            </a:r>
            <a:r>
              <a:rPr lang="en-US" sz="2400" dirty="0" smtClean="0"/>
              <a:t>slim.</a:t>
            </a:r>
          </a:p>
          <a:p>
            <a:pPr lvl="0"/>
            <a:r>
              <a:rPr lang="en-US" sz="2400" dirty="0" smtClean="0"/>
              <a:t>The </a:t>
            </a:r>
            <a:r>
              <a:rPr lang="en-US" sz="2400" dirty="0"/>
              <a:t>surge in piracy off the Somali coast in the Indian Ocean was just one of the many logistics challenges that organizations </a:t>
            </a:r>
            <a:r>
              <a:rPr lang="en-US" sz="2400" dirty="0" smtClean="0"/>
              <a:t>face.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546485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31102"/>
            <a:ext cx="7696200" cy="838200"/>
          </a:xfrm>
        </p:spPr>
        <p:txBody>
          <a:bodyPr>
            <a:noAutofit/>
          </a:bodyPr>
          <a:lstStyle/>
          <a:p>
            <a:r>
              <a:rPr lang="en-US" sz="2200" dirty="0" smtClean="0"/>
              <a:t>Integrated Logistics Management</a:t>
            </a:r>
            <a:endParaRPr lang="en-US" sz="2200" dirty="0"/>
          </a:p>
        </p:txBody>
      </p:sp>
      <p:sp>
        <p:nvSpPr>
          <p:cNvPr id="7" name="Content Placeholder 6"/>
          <p:cNvSpPr>
            <a:spLocks noGrp="1"/>
          </p:cNvSpPr>
          <p:nvPr>
            <p:ph idx="1"/>
          </p:nvPr>
        </p:nvSpPr>
        <p:spPr>
          <a:xfrm>
            <a:off x="990600" y="762000"/>
            <a:ext cx="7696200" cy="1143000"/>
          </a:xfrm>
        </p:spPr>
        <p:txBody>
          <a:bodyPr>
            <a:noAutofit/>
          </a:bodyPr>
          <a:lstStyle/>
          <a:p>
            <a:pPr lvl="0"/>
            <a:r>
              <a:rPr lang="en-US" sz="1600" dirty="0" smtClean="0"/>
              <a:t>Integrated </a:t>
            </a:r>
            <a:r>
              <a:rPr lang="en-US" sz="1600" dirty="0"/>
              <a:t>logistics management (ILM) refers to the practices used to control the movement of these products (and the associated costs) so that there is a continuous and uninterrupted flow of materials and products from suppliers to manufacturers to the final consumers. </a:t>
            </a:r>
            <a:endParaRPr lang="en-US" sz="1600" dirty="0" smtClean="0"/>
          </a:p>
        </p:txBody>
      </p:sp>
      <p:sp>
        <p:nvSpPr>
          <p:cNvPr id="5" name="Slide Number Placeholder 4"/>
          <p:cNvSpPr>
            <a:spLocks noGrp="1"/>
          </p:cNvSpPr>
          <p:nvPr>
            <p:ph type="sldNum" sz="quarter" idx="12"/>
          </p:nvPr>
        </p:nvSpPr>
        <p:spPr>
          <a:xfrm>
            <a:off x="8763000" y="6613525"/>
            <a:ext cx="381000" cy="244475"/>
          </a:xfrm>
        </p:spPr>
        <p:txBody>
          <a:bodyPr/>
          <a:lstStyle/>
          <a:p>
            <a:fld id="{B6F15528-21DE-4FAA-801E-634DDDAF4B2B}" type="slidenum">
              <a:rPr lang="en-US" smtClean="0"/>
              <a:pPr/>
              <a:t>6</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847461"/>
            <a:ext cx="6372964" cy="4754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22804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Order Fulfillment</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Order </a:t>
            </a:r>
            <a:r>
              <a:rPr lang="en-US" sz="2400" dirty="0"/>
              <a:t>fulfillment is the process by which a company responds to customer orders. </a:t>
            </a:r>
            <a:endParaRPr lang="en-US" sz="2400" dirty="0" smtClean="0"/>
          </a:p>
          <a:p>
            <a:pPr lvl="0"/>
            <a:r>
              <a:rPr lang="en-US" sz="2400" dirty="0" smtClean="0"/>
              <a:t>Most </a:t>
            </a:r>
            <a:r>
              <a:rPr lang="en-US" sz="2400" dirty="0"/>
              <a:t>companies use computerized order-processing systems to reduce order shipping and billing cycle times. </a:t>
            </a:r>
            <a:endParaRPr lang="en-US" sz="2400" dirty="0" smtClean="0"/>
          </a:p>
          <a:p>
            <a:pPr lvl="0"/>
            <a:r>
              <a:rPr lang="en-US" sz="2400" dirty="0" smtClean="0"/>
              <a:t>The </a:t>
            </a:r>
            <a:r>
              <a:rPr lang="en-US" sz="2400" dirty="0"/>
              <a:t>order fulfillment process </a:t>
            </a:r>
            <a:r>
              <a:rPr lang="en-US" sz="2400" dirty="0" smtClean="0"/>
              <a:t>varies </a:t>
            </a:r>
            <a:r>
              <a:rPr lang="en-US" sz="2400" dirty="0"/>
              <a:t>in complexity from company to company because each order can be different. </a:t>
            </a:r>
            <a:endParaRPr lang="en-US" sz="2400" dirty="0" smtClean="0"/>
          </a:p>
          <a:p>
            <a:pPr lvl="0"/>
            <a:r>
              <a:rPr lang="en-US" sz="2400" dirty="0" smtClean="0"/>
              <a:t>Most </a:t>
            </a:r>
            <a:r>
              <a:rPr lang="en-US" sz="2400" dirty="0"/>
              <a:t>small companies and new businesses handle the order fulfillment process in-house. </a:t>
            </a:r>
            <a:endParaRPr lang="en-US" sz="2400" dirty="0" smtClean="0"/>
          </a:p>
          <a:p>
            <a:pPr lvl="0"/>
            <a:r>
              <a:rPr lang="en-US" sz="2400" dirty="0" smtClean="0"/>
              <a:t>Many </a:t>
            </a:r>
            <a:r>
              <a:rPr lang="en-US" sz="2400" dirty="0"/>
              <a:t>large </a:t>
            </a:r>
            <a:r>
              <a:rPr lang="en-US" sz="2400" dirty="0" smtClean="0"/>
              <a:t>companies </a:t>
            </a:r>
            <a:r>
              <a:rPr lang="en-US" sz="2400" dirty="0"/>
              <a:t>have outsourced their order fulfillment process to fulfillment </a:t>
            </a:r>
            <a:r>
              <a:rPr lang="en-US" sz="2400" dirty="0" smtClean="0"/>
              <a:t>centers.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8224829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Transportation Management</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Transportation </a:t>
            </a:r>
            <a:r>
              <a:rPr lang="en-US" sz="2400" dirty="0"/>
              <a:t>management involves overseeing the movement of goods and raw materials and is a vital component of nearly every business and industry. </a:t>
            </a:r>
            <a:endParaRPr lang="en-US" sz="2400" dirty="0" smtClean="0"/>
          </a:p>
          <a:p>
            <a:pPr lvl="0"/>
            <a:r>
              <a:rPr lang="en-US" sz="2400" dirty="0" smtClean="0"/>
              <a:t>Transportation </a:t>
            </a:r>
            <a:r>
              <a:rPr lang="en-US" sz="2400" dirty="0"/>
              <a:t>costs are a significant portion a firm’s total supply chain expenses. </a:t>
            </a:r>
            <a:endParaRPr lang="en-US" sz="2400" dirty="0" smtClean="0"/>
          </a:p>
          <a:p>
            <a:pPr lvl="0"/>
            <a:r>
              <a:rPr lang="en-US" sz="2400" dirty="0" smtClean="0"/>
              <a:t>In </a:t>
            </a:r>
            <a:r>
              <a:rPr lang="en-US" sz="2400" dirty="0"/>
              <a:t>fact, more than 50% of total logistics costs result from transportation costs. </a:t>
            </a:r>
            <a:endParaRPr lang="en-US" sz="2400" dirty="0" smtClean="0"/>
          </a:p>
          <a:p>
            <a:pPr lvl="0"/>
            <a:r>
              <a:rPr lang="en-US" sz="2400" dirty="0"/>
              <a:t>W</a:t>
            </a:r>
            <a:r>
              <a:rPr lang="en-US" sz="2400" dirty="0" smtClean="0"/>
              <a:t>ith </a:t>
            </a:r>
            <a:r>
              <a:rPr lang="en-US" sz="2400" dirty="0"/>
              <a:t>increasing globalization and uncertain oil prices, transporting products and materials to and from countries overseas is a complex undertaking.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3652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Strategy and Transportation Performance Metrics</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A </a:t>
            </a:r>
            <a:r>
              <a:rPr lang="en-US" sz="2400" dirty="0"/>
              <a:t>firm’s strategy </a:t>
            </a:r>
            <a:r>
              <a:rPr lang="en-US" sz="2400" dirty="0" smtClean="0"/>
              <a:t>affects </a:t>
            </a:r>
            <a:r>
              <a:rPr lang="en-US" sz="2400" dirty="0"/>
              <a:t>the transportation performance </a:t>
            </a:r>
            <a:r>
              <a:rPr lang="en-US" sz="2400" dirty="0" smtClean="0"/>
              <a:t>metrics. Transportation </a:t>
            </a:r>
            <a:r>
              <a:rPr lang="en-US" sz="2400" dirty="0"/>
              <a:t>metrics are:</a:t>
            </a:r>
          </a:p>
          <a:p>
            <a:pPr lvl="1"/>
            <a:r>
              <a:rPr lang="en-US" sz="2000" dirty="0" smtClean="0"/>
              <a:t>Cost</a:t>
            </a:r>
            <a:r>
              <a:rPr lang="en-US" sz="2000" dirty="0"/>
              <a:t>: The price charged by for shipment.</a:t>
            </a:r>
          </a:p>
          <a:p>
            <a:pPr lvl="1"/>
            <a:r>
              <a:rPr lang="en-US" sz="2000" dirty="0" smtClean="0"/>
              <a:t>Speed</a:t>
            </a:r>
            <a:r>
              <a:rPr lang="en-US" sz="2000" dirty="0"/>
              <a:t>: </a:t>
            </a:r>
            <a:r>
              <a:rPr lang="en-US" sz="2000" dirty="0" smtClean="0"/>
              <a:t>Time </a:t>
            </a:r>
            <a:r>
              <a:rPr lang="en-US" sz="2000" dirty="0"/>
              <a:t>from the </a:t>
            </a:r>
            <a:r>
              <a:rPr lang="en-US" sz="2000" dirty="0" smtClean="0"/>
              <a:t>pickup to </a:t>
            </a:r>
            <a:r>
              <a:rPr lang="en-US" sz="2000" dirty="0"/>
              <a:t>the </a:t>
            </a:r>
            <a:r>
              <a:rPr lang="en-US" sz="2000" dirty="0" smtClean="0"/>
              <a:t>delivery </a:t>
            </a:r>
            <a:r>
              <a:rPr lang="en-US" sz="2000" dirty="0"/>
              <a:t>point.</a:t>
            </a:r>
          </a:p>
          <a:p>
            <a:pPr lvl="1"/>
            <a:r>
              <a:rPr lang="en-US" sz="2000" dirty="0" smtClean="0"/>
              <a:t>Reliability</a:t>
            </a:r>
            <a:r>
              <a:rPr lang="en-US" sz="2000" dirty="0"/>
              <a:t>: Consistent delivery </a:t>
            </a:r>
            <a:r>
              <a:rPr lang="en-US" sz="2000" dirty="0" smtClean="0"/>
              <a:t>(time </a:t>
            </a:r>
            <a:r>
              <a:rPr lang="en-US" sz="2000" dirty="0"/>
              <a:t>and </a:t>
            </a:r>
            <a:r>
              <a:rPr lang="en-US" sz="2000" dirty="0" smtClean="0"/>
              <a:t>quantity).</a:t>
            </a:r>
            <a:endParaRPr lang="en-US" sz="2000" dirty="0"/>
          </a:p>
          <a:p>
            <a:pPr lvl="1"/>
            <a:r>
              <a:rPr lang="en-US" sz="2000" dirty="0" smtClean="0"/>
              <a:t>Capability</a:t>
            </a:r>
            <a:r>
              <a:rPr lang="en-US" sz="2000" dirty="0"/>
              <a:t>: The ability to transport a variety of different products.</a:t>
            </a:r>
          </a:p>
          <a:p>
            <a:pPr lvl="1"/>
            <a:r>
              <a:rPr lang="en-US" sz="2000" dirty="0" smtClean="0"/>
              <a:t>Capacity</a:t>
            </a:r>
            <a:r>
              <a:rPr lang="en-US" sz="2000" dirty="0"/>
              <a:t>: The volume of freight that can transported at one time.</a:t>
            </a:r>
          </a:p>
          <a:p>
            <a:pPr lvl="1"/>
            <a:r>
              <a:rPr lang="en-US" sz="2000" dirty="0" smtClean="0"/>
              <a:t>Flexibility</a:t>
            </a:r>
            <a:r>
              <a:rPr lang="en-US" sz="2000" dirty="0"/>
              <a:t>:  The ability to </a:t>
            </a:r>
            <a:r>
              <a:rPr lang="en-US" sz="2000" dirty="0" smtClean="0"/>
              <a:t>adapt to </a:t>
            </a:r>
            <a:r>
              <a:rPr lang="en-US" sz="2000" dirty="0"/>
              <a:t>shipping changes and contingencies</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49821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4470</TotalTime>
  <Words>3929</Words>
  <Application>Microsoft Office PowerPoint</Application>
  <PresentationFormat>On-screen Show (4:3)</PresentationFormat>
  <Paragraphs>314</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VenkataramanTheme</vt:lpstr>
      <vt:lpstr>PowerPoint Presentation</vt:lpstr>
      <vt:lpstr>Chapter 11:  Logistics Management</vt:lpstr>
      <vt:lpstr>Learning Objectives</vt:lpstr>
      <vt:lpstr>Learning Objectives (Cont’d)</vt:lpstr>
      <vt:lpstr>Operations Profile: Piracy on the High Seas: Another Global Logistics Problem</vt:lpstr>
      <vt:lpstr>Integrated Logistics Management</vt:lpstr>
      <vt:lpstr>Order Fulfillment</vt:lpstr>
      <vt:lpstr>Transportation Management</vt:lpstr>
      <vt:lpstr>Strategy and Transportation Performance Metrics</vt:lpstr>
      <vt:lpstr>Participants in Managing Transportation</vt:lpstr>
      <vt:lpstr>Modes of Transportation </vt:lpstr>
      <vt:lpstr>Air</vt:lpstr>
      <vt:lpstr>Motor Carriers (Trucks)</vt:lpstr>
      <vt:lpstr>Rail</vt:lpstr>
      <vt:lpstr>Water</vt:lpstr>
      <vt:lpstr>Pipelines</vt:lpstr>
      <vt:lpstr>Intermodal Transportation</vt:lpstr>
      <vt:lpstr>Ranking the Five Basic Modes of Transportation in Terms of Performance</vt:lpstr>
      <vt:lpstr>Transportation Network-Design Options</vt:lpstr>
      <vt:lpstr>Packaging</vt:lpstr>
      <vt:lpstr>Packaging Factors</vt:lpstr>
      <vt:lpstr>Packaging Types</vt:lpstr>
      <vt:lpstr>Package Labeling</vt:lpstr>
      <vt:lpstr>Materials Handling</vt:lpstr>
      <vt:lpstr>Equipment Used in Materials-Handling Systems</vt:lpstr>
      <vt:lpstr>Warehousing Management</vt:lpstr>
      <vt:lpstr>Warehouse Functions</vt:lpstr>
      <vt:lpstr>Warehouses Types</vt:lpstr>
      <vt:lpstr>Inventory Management</vt:lpstr>
      <vt:lpstr>Facilities Network Design</vt:lpstr>
      <vt:lpstr>Global Logistics</vt:lpstr>
      <vt:lpstr>Global Logistical Factors</vt:lpstr>
      <vt:lpstr>International Documentation </vt:lpstr>
      <vt:lpstr>Bill of Lading</vt:lpstr>
      <vt:lpstr>Security</vt:lpstr>
      <vt:lpstr>Global Channel Intermediaries</vt:lpstr>
      <vt:lpstr>International Transportation Modes</vt:lpstr>
      <vt:lpstr>Other Features of Global Logistics</vt:lpstr>
      <vt:lpstr>Packaging and Inventory Issues</vt:lpstr>
      <vt:lpstr>Logistics Outsourcing</vt:lpstr>
      <vt:lpstr>Logistics in the Service Sector</vt:lpstr>
      <vt:lpstr>Sustainability and Ethical Issues in Logistics Management</vt:lpstr>
      <vt:lpstr>Sustainable Packaging</vt:lpstr>
      <vt:lpstr>Consolidating Facilities to Increase Sustainability</vt:lpstr>
      <vt:lpstr>Using a Mix of Transportation Modes to Increase Sustainability</vt:lpstr>
      <vt:lpstr>Managing Capacity to Increase Sustainability</vt:lpstr>
      <vt:lpstr>Operations Management: Lessons Learned: Making Trucking More Cost-Effective and Sustainable Through Collaboration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213</cp:revision>
  <dcterms:created xsi:type="dcterms:W3CDTF">2006-08-16T00:00:00Z</dcterms:created>
  <dcterms:modified xsi:type="dcterms:W3CDTF">2017-01-05T17:13:19Z</dcterms:modified>
</cp:coreProperties>
</file>